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825" r:id="rId2"/>
    <p:sldId id="999" r:id="rId3"/>
    <p:sldId id="1305" r:id="rId4"/>
    <p:sldId id="1306" r:id="rId5"/>
    <p:sldId id="1307" r:id="rId6"/>
    <p:sldId id="1308" r:id="rId7"/>
    <p:sldId id="1309" r:id="rId8"/>
    <p:sldId id="1310" r:id="rId9"/>
    <p:sldId id="1311" r:id="rId10"/>
    <p:sldId id="1312" r:id="rId11"/>
    <p:sldId id="1313" r:id="rId12"/>
    <p:sldId id="1314" r:id="rId13"/>
    <p:sldId id="1315" r:id="rId14"/>
    <p:sldId id="1316" r:id="rId15"/>
    <p:sldId id="1317" r:id="rId16"/>
    <p:sldId id="1318" r:id="rId17"/>
    <p:sldId id="1319" r:id="rId18"/>
    <p:sldId id="1320" r:id="rId19"/>
    <p:sldId id="1321" r:id="rId20"/>
    <p:sldId id="1322" r:id="rId21"/>
    <p:sldId id="1323" r:id="rId22"/>
    <p:sldId id="1324" r:id="rId23"/>
    <p:sldId id="1325" r:id="rId24"/>
    <p:sldId id="1326" r:id="rId25"/>
    <p:sldId id="1327" r:id="rId26"/>
    <p:sldId id="1328" r:id="rId27"/>
    <p:sldId id="1329" r:id="rId28"/>
    <p:sldId id="1330" r:id="rId29"/>
    <p:sldId id="1331" r:id="rId30"/>
    <p:sldId id="1332" r:id="rId31"/>
    <p:sldId id="1333" r:id="rId32"/>
    <p:sldId id="1334" r:id="rId33"/>
    <p:sldId id="1335" r:id="rId34"/>
    <p:sldId id="1336" r:id="rId35"/>
    <p:sldId id="1337" r:id="rId36"/>
    <p:sldId id="1338" r:id="rId37"/>
    <p:sldId id="1339" r:id="rId38"/>
    <p:sldId id="1340" r:id="rId39"/>
    <p:sldId id="1341" r:id="rId40"/>
    <p:sldId id="1342" r:id="rId41"/>
    <p:sldId id="1343" r:id="rId42"/>
    <p:sldId id="1344" r:id="rId43"/>
    <p:sldId id="1345" r:id="rId44"/>
    <p:sldId id="1346" r:id="rId45"/>
    <p:sldId id="1347" r:id="rId46"/>
    <p:sldId id="1348" r:id="rId4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13" autoAdjust="0"/>
    <p:restoredTop sz="94624" autoAdjust="0"/>
  </p:normalViewPr>
  <p:slideViewPr>
    <p:cSldViewPr>
      <p:cViewPr>
        <p:scale>
          <a:sx n="71" d="100"/>
          <a:sy n="71" d="100"/>
        </p:scale>
        <p:origin x="-108" y="330"/>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2014-03-01</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STAGE 1 - SUKKOT </a:t>
            </a:r>
            <a:endParaRPr lang="en-ZA" dirty="0"/>
          </a:p>
        </p:txBody>
      </p:sp>
      <p:sp>
        <p:nvSpPr>
          <p:cNvPr id="3" name="Content Placeholder 2"/>
          <p:cNvSpPr>
            <a:spLocks noGrp="1"/>
          </p:cNvSpPr>
          <p:nvPr>
            <p:ph idx="1"/>
          </p:nvPr>
        </p:nvSpPr>
        <p:spPr/>
        <p:txBody>
          <a:bodyPr/>
          <a:lstStyle/>
          <a:p>
            <a:r>
              <a:rPr lang="en-ZA" b="1" dirty="0" smtClean="0"/>
              <a:t>Numbers 33:3-17 </a:t>
            </a:r>
            <a:r>
              <a:rPr lang="en-ZA" dirty="0" smtClean="0"/>
              <a:t>From Mitzrayim (bondage / constraint), they left from </a:t>
            </a:r>
            <a:r>
              <a:rPr lang="en-ZA" dirty="0" err="1" smtClean="0"/>
              <a:t>Ra’meses</a:t>
            </a:r>
            <a:r>
              <a:rPr lang="en-ZA" dirty="0" smtClean="0"/>
              <a:t> and camped </a:t>
            </a:r>
            <a:r>
              <a:rPr lang="en-ZA" dirty="0" smtClean="0">
                <a:solidFill>
                  <a:schemeClr val="accent3">
                    <a:lumMod val="60000"/>
                    <a:lumOff val="40000"/>
                  </a:schemeClr>
                </a:solidFill>
              </a:rPr>
              <a:t>at </a:t>
            </a:r>
            <a:r>
              <a:rPr lang="en-ZA" dirty="0" err="1" smtClean="0">
                <a:solidFill>
                  <a:schemeClr val="accent3">
                    <a:lumMod val="60000"/>
                    <a:lumOff val="40000"/>
                  </a:schemeClr>
                </a:solidFill>
              </a:rPr>
              <a:t>Sukkot</a:t>
            </a:r>
            <a:r>
              <a:rPr lang="en-ZA" dirty="0" smtClean="0">
                <a:solidFill>
                  <a:schemeClr val="accent3">
                    <a:lumMod val="60000"/>
                    <a:lumOff val="40000"/>
                  </a:schemeClr>
                </a:solidFill>
              </a:rPr>
              <a:t> </a:t>
            </a:r>
            <a:r>
              <a:rPr lang="en-ZA" dirty="0" smtClean="0"/>
              <a:t>– #5523, meaning </a:t>
            </a:r>
            <a:r>
              <a:rPr lang="en-ZA" i="1" dirty="0" smtClean="0"/>
              <a:t>“booths” or “tabernacles”. </a:t>
            </a:r>
          </a:p>
          <a:p>
            <a:r>
              <a:rPr lang="en-ZA" b="1" dirty="0" smtClean="0"/>
              <a:t>SYMBOLISM AND REASON: </a:t>
            </a:r>
            <a:r>
              <a:rPr lang="en-ZA" dirty="0" smtClean="0"/>
              <a:t>“</a:t>
            </a:r>
            <a:r>
              <a:rPr lang="en-ZA" i="1" dirty="0" smtClean="0"/>
              <a:t>Mystical City of </a:t>
            </a:r>
            <a:r>
              <a:rPr lang="en-ZA" i="1" dirty="0" err="1" smtClean="0"/>
              <a:t>Sukkot</a:t>
            </a:r>
            <a:r>
              <a:rPr lang="en-ZA" i="1" dirty="0" smtClean="0"/>
              <a:t>”. </a:t>
            </a:r>
            <a:r>
              <a:rPr lang="en-ZA" dirty="0" smtClean="0"/>
              <a:t>“</a:t>
            </a:r>
            <a:r>
              <a:rPr lang="en-ZA" i="1" dirty="0" err="1" smtClean="0"/>
              <a:t>Sukkot</a:t>
            </a:r>
            <a:r>
              <a:rPr lang="en-ZA" i="1" dirty="0" smtClean="0"/>
              <a:t>” </a:t>
            </a:r>
            <a:r>
              <a:rPr lang="en-ZA" dirty="0" smtClean="0"/>
              <a:t>was an ancient Bedouin city that was home to as many as 200,000 people and was literally a moving city. As Bedouins have done for millennia, they would move their tents, families and herds as the seasons and grazing changed. This is where Israel learned to </a:t>
            </a:r>
            <a:r>
              <a:rPr lang="en-ZA" i="1" dirty="0" smtClean="0"/>
              <a:t>“camp out” in </a:t>
            </a:r>
            <a:r>
              <a:rPr lang="en-ZA" dirty="0" smtClean="0"/>
              <a:t>tents, or </a:t>
            </a:r>
            <a:r>
              <a:rPr lang="en-ZA" dirty="0" err="1" smtClean="0"/>
              <a:t>Sukkot</a:t>
            </a:r>
            <a:r>
              <a:rPr lang="en-ZA" dirty="0" smtClean="0"/>
              <a:t>. They had been city dwellers in Goshen and the Nile Valley for several generations and lost their knowledge of tents. So, Elohim brought them here, to </a:t>
            </a:r>
            <a:r>
              <a:rPr lang="en-ZA" i="1" dirty="0" smtClean="0"/>
              <a:t>“Camping R Us”, </a:t>
            </a:r>
            <a:r>
              <a:rPr lang="en-ZA" dirty="0" smtClean="0"/>
              <a:t>in order to learn how to be tent dwellers again. It also symbolises the Feast of </a:t>
            </a:r>
            <a:r>
              <a:rPr lang="en-ZA" dirty="0" err="1" smtClean="0"/>
              <a:t>Sukkot</a:t>
            </a:r>
            <a:r>
              <a:rPr lang="en-ZA" dirty="0" smtClean="0"/>
              <a:t> that we will not have a permanent dwelling until we enter the promised land (The new heavens and the new Earth).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STAGE 1 – ETHAM &amp; PIHAHIROTH</a:t>
            </a:r>
            <a:endParaRPr lang="en-ZA" dirty="0"/>
          </a:p>
        </p:txBody>
      </p:sp>
      <p:sp>
        <p:nvSpPr>
          <p:cNvPr id="3" name="Content Placeholder 2"/>
          <p:cNvSpPr>
            <a:spLocks noGrp="1"/>
          </p:cNvSpPr>
          <p:nvPr>
            <p:ph idx="1"/>
          </p:nvPr>
        </p:nvSpPr>
        <p:spPr/>
        <p:txBody>
          <a:bodyPr/>
          <a:lstStyle/>
          <a:p>
            <a:r>
              <a:rPr lang="en-ZA" dirty="0" smtClean="0"/>
              <a:t>They left </a:t>
            </a:r>
            <a:r>
              <a:rPr lang="en-ZA" dirty="0" err="1" smtClean="0"/>
              <a:t>Sukkot</a:t>
            </a:r>
            <a:r>
              <a:rPr lang="en-ZA" dirty="0" smtClean="0"/>
              <a:t> and pitched in </a:t>
            </a:r>
            <a:r>
              <a:rPr lang="en-ZA" dirty="0" err="1" smtClean="0">
                <a:solidFill>
                  <a:schemeClr val="accent3">
                    <a:lumMod val="60000"/>
                    <a:lumOff val="40000"/>
                  </a:schemeClr>
                </a:solidFill>
              </a:rPr>
              <a:t>Etham</a:t>
            </a:r>
            <a:r>
              <a:rPr lang="en-ZA" dirty="0" smtClean="0">
                <a:solidFill>
                  <a:schemeClr val="accent3">
                    <a:lumMod val="60000"/>
                    <a:lumOff val="40000"/>
                  </a:schemeClr>
                </a:solidFill>
              </a:rPr>
              <a:t> (</a:t>
            </a:r>
            <a:r>
              <a:rPr lang="en-ZA" dirty="0" err="1" smtClean="0">
                <a:solidFill>
                  <a:schemeClr val="accent3">
                    <a:lumMod val="60000"/>
                    <a:lumOff val="40000"/>
                  </a:schemeClr>
                </a:solidFill>
              </a:rPr>
              <a:t>Aetom</a:t>
            </a:r>
            <a:r>
              <a:rPr lang="en-ZA" dirty="0" smtClean="0">
                <a:solidFill>
                  <a:schemeClr val="accent3">
                    <a:lumMod val="60000"/>
                    <a:lumOff val="40000"/>
                  </a:schemeClr>
                </a:solidFill>
              </a:rPr>
              <a:t>) </a:t>
            </a:r>
            <a:r>
              <a:rPr lang="en-ZA" dirty="0" smtClean="0"/>
              <a:t>– #0864, meaning “</a:t>
            </a:r>
            <a:r>
              <a:rPr lang="en-ZA" i="1" dirty="0" smtClean="0"/>
              <a:t>a multitude” or “you are many”. </a:t>
            </a:r>
          </a:p>
          <a:p>
            <a:endParaRPr lang="en-ZA" dirty="0" smtClean="0"/>
          </a:p>
          <a:p>
            <a:r>
              <a:rPr lang="en-ZA" dirty="0" smtClean="0"/>
              <a:t>They turned unto </a:t>
            </a:r>
            <a:r>
              <a:rPr lang="en-ZA" dirty="0" err="1" smtClean="0">
                <a:solidFill>
                  <a:schemeClr val="accent3">
                    <a:lumMod val="60000"/>
                    <a:lumOff val="40000"/>
                  </a:schemeClr>
                </a:solidFill>
              </a:rPr>
              <a:t>PiHahiroth</a:t>
            </a:r>
            <a:r>
              <a:rPr lang="en-ZA" dirty="0" smtClean="0"/>
              <a:t> – #6367, meaning </a:t>
            </a:r>
            <a:r>
              <a:rPr lang="en-ZA" i="1" dirty="0" smtClean="0"/>
              <a:t>“mouth of the cave” </a:t>
            </a:r>
            <a:r>
              <a:rPr lang="en-ZA" dirty="0" smtClean="0"/>
              <a:t>which is before Baal </a:t>
            </a:r>
            <a:r>
              <a:rPr lang="en-ZA" dirty="0" err="1" smtClean="0"/>
              <a:t>Tsephon</a:t>
            </a:r>
            <a:r>
              <a:rPr lang="en-ZA" dirty="0" smtClean="0"/>
              <a:t> – #1189, meaning “</a:t>
            </a:r>
            <a:r>
              <a:rPr lang="en-ZA" i="1" dirty="0" smtClean="0"/>
              <a:t>lord of the north” </a:t>
            </a:r>
            <a:r>
              <a:rPr lang="en-ZA" dirty="0" smtClean="0"/>
              <a:t>or </a:t>
            </a:r>
            <a:r>
              <a:rPr lang="en-ZA" i="1" dirty="0" smtClean="0"/>
              <a:t>“lord of the hidden” or “secret place”, (“north” </a:t>
            </a:r>
            <a:r>
              <a:rPr lang="en-ZA" dirty="0" smtClean="0"/>
              <a:t>represents </a:t>
            </a:r>
            <a:r>
              <a:rPr lang="en-ZA" i="1" dirty="0" smtClean="0"/>
              <a:t>“hidden” </a:t>
            </a:r>
            <a:r>
              <a:rPr lang="en-ZA" dirty="0" smtClean="0"/>
              <a:t>in scripture); and they pitched before </a:t>
            </a:r>
            <a:r>
              <a:rPr lang="en-ZA" dirty="0" err="1" smtClean="0"/>
              <a:t>Migdol</a:t>
            </a:r>
            <a:r>
              <a:rPr lang="en-ZA" dirty="0" smtClean="0"/>
              <a:t> – #4024, meaning </a:t>
            </a:r>
            <a:r>
              <a:rPr lang="en-ZA" i="1" dirty="0" smtClean="0"/>
              <a:t>“tower” or “fortress”. </a:t>
            </a:r>
          </a:p>
          <a:p>
            <a:endParaRPr lang="en-ZA"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STAGE 1 - MARAH</a:t>
            </a:r>
            <a:endParaRPr lang="en-ZA" dirty="0"/>
          </a:p>
        </p:txBody>
      </p:sp>
      <p:sp>
        <p:nvSpPr>
          <p:cNvPr id="3" name="Content Placeholder 2"/>
          <p:cNvSpPr>
            <a:spLocks noGrp="1"/>
          </p:cNvSpPr>
          <p:nvPr>
            <p:ph idx="1"/>
          </p:nvPr>
        </p:nvSpPr>
        <p:spPr/>
        <p:txBody>
          <a:bodyPr>
            <a:noAutofit/>
          </a:bodyPr>
          <a:lstStyle/>
          <a:p>
            <a:pPr>
              <a:lnSpc>
                <a:spcPts val="2300"/>
              </a:lnSpc>
            </a:pPr>
            <a:r>
              <a:rPr lang="en-ZA" dirty="0" smtClean="0"/>
              <a:t>From there they passed through the midst of the Yam </a:t>
            </a:r>
            <a:r>
              <a:rPr lang="en-ZA" dirty="0" err="1" smtClean="0"/>
              <a:t>Suf</a:t>
            </a:r>
            <a:r>
              <a:rPr lang="en-ZA" dirty="0" smtClean="0"/>
              <a:t> (Sea of Reeds) and went three days’ journey into the Wilderness of </a:t>
            </a:r>
            <a:r>
              <a:rPr lang="en-ZA" dirty="0" err="1" smtClean="0"/>
              <a:t>Shur</a:t>
            </a:r>
            <a:r>
              <a:rPr lang="en-ZA" dirty="0" smtClean="0"/>
              <a:t> - #7788, meaning </a:t>
            </a:r>
            <a:r>
              <a:rPr lang="en-ZA" i="1" dirty="0" smtClean="0"/>
              <a:t>“journey” </a:t>
            </a:r>
            <a:r>
              <a:rPr lang="en-ZA" dirty="0" smtClean="0"/>
              <a:t>and pitched in </a:t>
            </a:r>
            <a:r>
              <a:rPr lang="en-ZA" dirty="0" err="1" smtClean="0"/>
              <a:t>Marah</a:t>
            </a:r>
            <a:r>
              <a:rPr lang="en-ZA" dirty="0" smtClean="0"/>
              <a:t> – #4785 meaning </a:t>
            </a:r>
            <a:r>
              <a:rPr lang="en-ZA" i="1" dirty="0" smtClean="0"/>
              <a:t>“bitter”, “angry” or “heavy”. </a:t>
            </a:r>
          </a:p>
          <a:p>
            <a:pPr algn="ctr">
              <a:lnSpc>
                <a:spcPts val="2300"/>
              </a:lnSpc>
            </a:pPr>
            <a:r>
              <a:rPr lang="en-ZA" i="1" dirty="0" smtClean="0">
                <a:solidFill>
                  <a:srgbClr val="004821"/>
                </a:solidFill>
              </a:rPr>
              <a:t>And they came to </a:t>
            </a:r>
            <a:r>
              <a:rPr lang="en-ZA" i="1" dirty="0" err="1" smtClean="0">
                <a:solidFill>
                  <a:srgbClr val="004821"/>
                </a:solidFill>
              </a:rPr>
              <a:t>Marah</a:t>
            </a:r>
            <a:r>
              <a:rPr lang="en-ZA" i="1" dirty="0" smtClean="0">
                <a:solidFill>
                  <a:srgbClr val="004821"/>
                </a:solidFill>
              </a:rPr>
              <a:t>, and they were unable to drink the waters of </a:t>
            </a:r>
            <a:r>
              <a:rPr lang="en-ZA" i="1" dirty="0" err="1" smtClean="0">
                <a:solidFill>
                  <a:srgbClr val="004821"/>
                </a:solidFill>
              </a:rPr>
              <a:t>Marah</a:t>
            </a:r>
            <a:r>
              <a:rPr lang="en-ZA" i="1" dirty="0" smtClean="0">
                <a:solidFill>
                  <a:srgbClr val="004821"/>
                </a:solidFill>
              </a:rPr>
              <a:t>, for they were bitter. So the name of it was called </a:t>
            </a:r>
            <a:r>
              <a:rPr lang="en-ZA" i="1" dirty="0" err="1" smtClean="0">
                <a:solidFill>
                  <a:srgbClr val="004821"/>
                </a:solidFill>
              </a:rPr>
              <a:t>Marah</a:t>
            </a:r>
            <a:r>
              <a:rPr lang="en-ZA" i="1" dirty="0" smtClean="0">
                <a:solidFill>
                  <a:srgbClr val="004821"/>
                </a:solidFill>
              </a:rPr>
              <a:t>. And the people grumbled against </a:t>
            </a:r>
            <a:r>
              <a:rPr lang="en-ZA" i="1" dirty="0" err="1" smtClean="0">
                <a:solidFill>
                  <a:srgbClr val="004821"/>
                </a:solidFill>
              </a:rPr>
              <a:t>Mosheh</a:t>
            </a:r>
            <a:r>
              <a:rPr lang="en-ZA" i="1" dirty="0" smtClean="0">
                <a:solidFill>
                  <a:srgbClr val="004821"/>
                </a:solidFill>
              </a:rPr>
              <a:t>, saying, “What are we to drink?” Then he cried out to </a:t>
            </a:r>
            <a:r>
              <a:rPr lang="he-IL" i="1" dirty="0" smtClean="0">
                <a:solidFill>
                  <a:srgbClr val="004821"/>
                </a:solidFill>
              </a:rPr>
              <a:t>יהוה</a:t>
            </a:r>
            <a:r>
              <a:rPr lang="en-US" i="1" dirty="0" smtClean="0">
                <a:solidFill>
                  <a:srgbClr val="004821"/>
                </a:solidFill>
              </a:rPr>
              <a:t>, and </a:t>
            </a:r>
            <a:r>
              <a:rPr lang="he-IL" i="1" dirty="0" smtClean="0">
                <a:solidFill>
                  <a:srgbClr val="004821"/>
                </a:solidFill>
              </a:rPr>
              <a:t>יהוה</a:t>
            </a:r>
            <a:r>
              <a:rPr lang="en-ZA" i="1" dirty="0" smtClean="0">
                <a:solidFill>
                  <a:srgbClr val="004821"/>
                </a:solidFill>
              </a:rPr>
              <a:t> showed him a tree. And when he threw it into the waters, the waters were made sweet. There He made a law and a right-ruling for them, and there He tried them. And He said, “If you diligently obey the voice of </a:t>
            </a:r>
            <a:r>
              <a:rPr lang="he-IL" i="1" dirty="0" smtClean="0">
                <a:solidFill>
                  <a:srgbClr val="004821"/>
                </a:solidFill>
              </a:rPr>
              <a:t>יהוה</a:t>
            </a:r>
            <a:r>
              <a:rPr lang="en-ZA" i="1" dirty="0" smtClean="0">
                <a:solidFill>
                  <a:srgbClr val="004821"/>
                </a:solidFill>
              </a:rPr>
              <a:t> your Elohim and do what is right in His eyes, and shall listen to His commands and shall guard all His laws, I shall bring on you none of the diseases I brought on the </a:t>
            </a:r>
            <a:r>
              <a:rPr lang="en-ZA" i="1" dirty="0" err="1" smtClean="0">
                <a:solidFill>
                  <a:srgbClr val="004821"/>
                </a:solidFill>
              </a:rPr>
              <a:t>Mitsrites</a:t>
            </a:r>
            <a:r>
              <a:rPr lang="en-ZA" i="1" dirty="0" smtClean="0">
                <a:solidFill>
                  <a:srgbClr val="004821"/>
                </a:solidFill>
              </a:rPr>
              <a:t>, for I am </a:t>
            </a:r>
            <a:r>
              <a:rPr lang="he-IL" i="1" dirty="0" smtClean="0">
                <a:solidFill>
                  <a:srgbClr val="004821"/>
                </a:solidFill>
              </a:rPr>
              <a:t>יהוה</a:t>
            </a:r>
            <a:r>
              <a:rPr lang="en-US" i="1" dirty="0" smtClean="0">
                <a:solidFill>
                  <a:srgbClr val="004821"/>
                </a:solidFill>
              </a:rPr>
              <a:t> who heals you.” </a:t>
            </a:r>
            <a:r>
              <a:rPr lang="en-US" b="1" i="1" dirty="0" smtClean="0">
                <a:solidFill>
                  <a:srgbClr val="004821"/>
                </a:solidFill>
              </a:rPr>
              <a:t>(Exodus 15:23-26)</a:t>
            </a:r>
            <a:endParaRPr lang="en-ZA" b="1" i="1" dirty="0" smtClean="0">
              <a:solidFill>
                <a:srgbClr val="004821"/>
              </a:solidFill>
            </a:endParaRPr>
          </a:p>
          <a:p>
            <a:pPr>
              <a:lnSpc>
                <a:spcPts val="2300"/>
              </a:lnSpc>
            </a:pPr>
            <a:r>
              <a:rPr lang="en-ZA" dirty="0" err="1" smtClean="0"/>
              <a:t>Marah</a:t>
            </a:r>
            <a:r>
              <a:rPr lang="en-ZA" dirty="0" smtClean="0"/>
              <a:t> still exists today and the water is still bitter, but it has health benefits in that it kills parasites and bad bacteria in the digestive system, while not harming the good bacteria.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STAGE 1 – ELIM &amp; REED SEA</a:t>
            </a:r>
            <a:endParaRPr lang="en-ZA" dirty="0"/>
          </a:p>
        </p:txBody>
      </p:sp>
      <p:sp>
        <p:nvSpPr>
          <p:cNvPr id="3" name="Content Placeholder 2"/>
          <p:cNvSpPr>
            <a:spLocks noGrp="1"/>
          </p:cNvSpPr>
          <p:nvPr>
            <p:ph idx="1"/>
          </p:nvPr>
        </p:nvSpPr>
        <p:spPr/>
        <p:txBody>
          <a:bodyPr/>
          <a:lstStyle/>
          <a:p>
            <a:r>
              <a:rPr lang="en-ZA" dirty="0" smtClean="0"/>
              <a:t>They then pitched at </a:t>
            </a:r>
            <a:r>
              <a:rPr lang="en-ZA" dirty="0" err="1" smtClean="0">
                <a:solidFill>
                  <a:schemeClr val="accent3">
                    <a:lumMod val="60000"/>
                    <a:lumOff val="40000"/>
                  </a:schemeClr>
                </a:solidFill>
              </a:rPr>
              <a:t>Elim</a:t>
            </a:r>
            <a:r>
              <a:rPr lang="en-ZA" dirty="0" smtClean="0"/>
              <a:t> – #0362, meaning </a:t>
            </a:r>
            <a:r>
              <a:rPr lang="en-ZA" i="1" dirty="0" smtClean="0"/>
              <a:t>“rams” </a:t>
            </a:r>
            <a:r>
              <a:rPr lang="en-ZA" dirty="0" smtClean="0"/>
              <a:t>(as sacrifices or offerings), </a:t>
            </a:r>
            <a:r>
              <a:rPr lang="en-ZA" i="1" dirty="0" smtClean="0"/>
              <a:t>“righteous men” or “upright trees”;</a:t>
            </a:r>
            <a:r>
              <a:rPr lang="en-ZA" dirty="0" smtClean="0"/>
              <a:t> where there were twelve fountains (the twelve tribes) and 70 palm trees (original nations representing the whole world). Here Exodus  15:27 says that </a:t>
            </a:r>
            <a:r>
              <a:rPr lang="en-ZA" i="1" dirty="0" smtClean="0"/>
              <a:t>“they camped by the water.” </a:t>
            </a:r>
            <a:r>
              <a:rPr lang="en-ZA" dirty="0" smtClean="0"/>
              <a:t>Here, they were being fed and given living water. </a:t>
            </a:r>
          </a:p>
          <a:p>
            <a:r>
              <a:rPr lang="en-ZA" b="1" dirty="0" smtClean="0"/>
              <a:t>PROPHETIC PICTURE:  </a:t>
            </a:r>
            <a:r>
              <a:rPr lang="en-ZA" dirty="0" smtClean="0"/>
              <a:t>The fulfilling of the </a:t>
            </a:r>
            <a:r>
              <a:rPr lang="en-ZA" i="1" dirty="0" smtClean="0"/>
              <a:t>“Great Commission” </a:t>
            </a:r>
            <a:r>
              <a:rPr lang="en-ZA" dirty="0" smtClean="0"/>
              <a:t>of making taught ones in all the nations, during the time leading up to the second exodus; the </a:t>
            </a:r>
            <a:r>
              <a:rPr lang="en-ZA" i="1" dirty="0" smtClean="0"/>
              <a:t>“Remnant”, the “Two Witnesses” </a:t>
            </a:r>
            <a:r>
              <a:rPr lang="en-ZA" dirty="0" smtClean="0"/>
              <a:t>from the twelve tribes (House of </a:t>
            </a:r>
            <a:r>
              <a:rPr lang="en-ZA" dirty="0" err="1" smtClean="0"/>
              <a:t>Ya’aqob</a:t>
            </a:r>
            <a:r>
              <a:rPr lang="en-ZA" dirty="0" smtClean="0"/>
              <a:t>) teaching (feeding &amp; watering) all those who will still be scattered among the nations of the world. </a:t>
            </a:r>
          </a:p>
          <a:p>
            <a:r>
              <a:rPr lang="en-ZA" dirty="0" smtClean="0"/>
              <a:t>Then, Israel encamped by the </a:t>
            </a:r>
            <a:r>
              <a:rPr lang="en-ZA" dirty="0" smtClean="0">
                <a:solidFill>
                  <a:schemeClr val="accent3">
                    <a:lumMod val="60000"/>
                    <a:lumOff val="40000"/>
                  </a:schemeClr>
                </a:solidFill>
              </a:rPr>
              <a:t>Reed Sea / Yam </a:t>
            </a:r>
            <a:r>
              <a:rPr lang="en-ZA" dirty="0" err="1" smtClean="0">
                <a:solidFill>
                  <a:schemeClr val="accent3">
                    <a:lumMod val="60000"/>
                    <a:lumOff val="40000"/>
                  </a:schemeClr>
                </a:solidFill>
              </a:rPr>
              <a:t>Suf</a:t>
            </a:r>
            <a:r>
              <a:rPr lang="en-ZA" dirty="0" smtClean="0">
                <a:solidFill>
                  <a:schemeClr val="accent3">
                    <a:lumMod val="60000"/>
                    <a:lumOff val="40000"/>
                  </a:schemeClr>
                </a:solidFill>
              </a:rPr>
              <a:t> </a:t>
            </a:r>
            <a:r>
              <a:rPr lang="en-ZA" dirty="0" smtClean="0"/>
              <a:t>– #5488 meaning </a:t>
            </a:r>
            <a:r>
              <a:rPr lang="en-ZA" i="1" dirty="0" smtClean="0"/>
              <a:t>“sea of reeds” or “an end” </a:t>
            </a:r>
            <a:r>
              <a:rPr lang="en-ZA" dirty="0" smtClean="0"/>
              <a:t>(as uttermost part or farthest reaches).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mtClean="0"/>
              <a:t>STAGE 1 – WILDERNESS OF SIN &amp; ALUSH</a:t>
            </a:r>
            <a:endParaRPr lang="en-ZA" dirty="0"/>
          </a:p>
        </p:txBody>
      </p:sp>
      <p:sp>
        <p:nvSpPr>
          <p:cNvPr id="3" name="Content Placeholder 2"/>
          <p:cNvSpPr>
            <a:spLocks noGrp="1"/>
          </p:cNvSpPr>
          <p:nvPr>
            <p:ph idx="1"/>
          </p:nvPr>
        </p:nvSpPr>
        <p:spPr/>
        <p:txBody>
          <a:bodyPr/>
          <a:lstStyle/>
          <a:p>
            <a:r>
              <a:rPr lang="en-ZA" dirty="0" smtClean="0"/>
              <a:t>They then moved from the Yam </a:t>
            </a:r>
            <a:r>
              <a:rPr lang="en-ZA" dirty="0" err="1" smtClean="0"/>
              <a:t>Suf</a:t>
            </a:r>
            <a:r>
              <a:rPr lang="en-ZA" dirty="0" smtClean="0"/>
              <a:t> and encamped in the </a:t>
            </a:r>
            <a:r>
              <a:rPr lang="en-ZA" dirty="0" smtClean="0">
                <a:solidFill>
                  <a:schemeClr val="accent3">
                    <a:lumMod val="60000"/>
                    <a:lumOff val="40000"/>
                  </a:schemeClr>
                </a:solidFill>
              </a:rPr>
              <a:t>Wilderness of Sin </a:t>
            </a:r>
            <a:r>
              <a:rPr lang="en-ZA" dirty="0" smtClean="0"/>
              <a:t>– #5512, meaning </a:t>
            </a:r>
            <a:r>
              <a:rPr lang="en-ZA" i="1" dirty="0" smtClean="0"/>
              <a:t>“clay”. </a:t>
            </a:r>
            <a:r>
              <a:rPr lang="en-ZA" dirty="0" smtClean="0"/>
              <a:t>Clay is a scriptural euphemism for man or mankind. Also, the Hebrew word for </a:t>
            </a:r>
            <a:r>
              <a:rPr lang="en-ZA" i="1" dirty="0" smtClean="0"/>
              <a:t>“wilderness” </a:t>
            </a:r>
            <a:r>
              <a:rPr lang="en-ZA" dirty="0" smtClean="0"/>
              <a:t>(</a:t>
            </a:r>
            <a:r>
              <a:rPr lang="en-ZA" dirty="0" err="1" smtClean="0"/>
              <a:t>midbar</a:t>
            </a:r>
            <a:r>
              <a:rPr lang="en-ZA" dirty="0" smtClean="0"/>
              <a:t>) also means </a:t>
            </a:r>
            <a:r>
              <a:rPr lang="en-ZA" i="1" dirty="0" smtClean="0"/>
              <a:t>“mouth”. </a:t>
            </a:r>
            <a:r>
              <a:rPr lang="en-ZA" dirty="0" smtClean="0"/>
              <a:t>So, the Wilderness of Clay can also be the mouths of men. Within the Wilderness of Sin they then encamped in </a:t>
            </a:r>
            <a:r>
              <a:rPr lang="en-ZA" dirty="0" err="1" smtClean="0"/>
              <a:t>Dophkah</a:t>
            </a:r>
            <a:r>
              <a:rPr lang="en-ZA" dirty="0" smtClean="0"/>
              <a:t> – #1850, meaning to “</a:t>
            </a:r>
            <a:r>
              <a:rPr lang="en-ZA" i="1" dirty="0" smtClean="0"/>
              <a:t>knock at the door”. </a:t>
            </a:r>
          </a:p>
          <a:p>
            <a:endParaRPr lang="en-ZA" dirty="0" smtClean="0"/>
          </a:p>
          <a:p>
            <a:r>
              <a:rPr lang="en-ZA" dirty="0" smtClean="0"/>
              <a:t>They then encamped in </a:t>
            </a:r>
            <a:r>
              <a:rPr lang="en-ZA" dirty="0" err="1" smtClean="0">
                <a:solidFill>
                  <a:schemeClr val="accent3">
                    <a:lumMod val="60000"/>
                    <a:lumOff val="40000"/>
                  </a:schemeClr>
                </a:solidFill>
              </a:rPr>
              <a:t>Alush</a:t>
            </a:r>
            <a:r>
              <a:rPr lang="en-ZA" dirty="0" smtClean="0">
                <a:solidFill>
                  <a:schemeClr val="accent3">
                    <a:lumMod val="60000"/>
                    <a:lumOff val="40000"/>
                  </a:schemeClr>
                </a:solidFill>
              </a:rPr>
              <a:t> </a:t>
            </a:r>
            <a:r>
              <a:rPr lang="en-ZA" dirty="0" smtClean="0"/>
              <a:t>– #0442, </a:t>
            </a:r>
            <a:r>
              <a:rPr lang="en-ZA" i="1" dirty="0" smtClean="0"/>
              <a:t>meaning “I will knead (as bread dough)”.  </a:t>
            </a:r>
            <a:r>
              <a:rPr lang="en-ZA" dirty="0" smtClean="0"/>
              <a:t>Been tested</a:t>
            </a:r>
          </a:p>
          <a:p>
            <a:endParaRPr lang="en-ZA"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STAGE 1 - REPHIDIM</a:t>
            </a:r>
            <a:endParaRPr lang="en-ZA" dirty="0"/>
          </a:p>
        </p:txBody>
      </p:sp>
      <p:sp>
        <p:nvSpPr>
          <p:cNvPr id="3" name="Content Placeholder 2"/>
          <p:cNvSpPr>
            <a:spLocks noGrp="1"/>
          </p:cNvSpPr>
          <p:nvPr>
            <p:ph idx="1"/>
          </p:nvPr>
        </p:nvSpPr>
        <p:spPr/>
        <p:txBody>
          <a:bodyPr>
            <a:noAutofit/>
          </a:bodyPr>
          <a:lstStyle/>
          <a:p>
            <a:pPr>
              <a:lnSpc>
                <a:spcPts val="2200"/>
              </a:lnSpc>
            </a:pPr>
            <a:r>
              <a:rPr lang="en-ZA" dirty="0" smtClean="0"/>
              <a:t>They encamped at </a:t>
            </a:r>
            <a:r>
              <a:rPr lang="en-ZA" dirty="0" err="1" smtClean="0">
                <a:solidFill>
                  <a:schemeClr val="accent3">
                    <a:lumMod val="60000"/>
                    <a:lumOff val="40000"/>
                  </a:schemeClr>
                </a:solidFill>
              </a:rPr>
              <a:t>Rephidim</a:t>
            </a:r>
            <a:r>
              <a:rPr lang="en-ZA" dirty="0" smtClean="0">
                <a:solidFill>
                  <a:schemeClr val="accent3">
                    <a:lumMod val="60000"/>
                    <a:lumOff val="40000"/>
                  </a:schemeClr>
                </a:solidFill>
              </a:rPr>
              <a:t> </a:t>
            </a:r>
            <a:r>
              <a:rPr lang="en-ZA" dirty="0" smtClean="0"/>
              <a:t>– #7508, meaning </a:t>
            </a:r>
            <a:r>
              <a:rPr lang="en-ZA" i="1" dirty="0" smtClean="0"/>
              <a:t>“rests” or “support”. </a:t>
            </a:r>
            <a:r>
              <a:rPr lang="en-ZA" dirty="0" smtClean="0"/>
              <a:t>But, they were tested, as there was no water. </a:t>
            </a:r>
          </a:p>
          <a:p>
            <a:pPr algn="ctr">
              <a:lnSpc>
                <a:spcPts val="2200"/>
              </a:lnSpc>
            </a:pPr>
            <a:r>
              <a:rPr lang="en-ZA" i="1" dirty="0" smtClean="0">
                <a:solidFill>
                  <a:srgbClr val="004821"/>
                </a:solidFill>
              </a:rPr>
              <a:t>… and camped in </a:t>
            </a:r>
            <a:r>
              <a:rPr lang="en-ZA" i="1" dirty="0" err="1" smtClean="0">
                <a:solidFill>
                  <a:srgbClr val="004821"/>
                </a:solidFill>
              </a:rPr>
              <a:t>Rephiḏim</a:t>
            </a:r>
            <a:r>
              <a:rPr lang="en-ZA" i="1" dirty="0" smtClean="0">
                <a:solidFill>
                  <a:srgbClr val="004821"/>
                </a:solidFill>
              </a:rPr>
              <a:t>. And there was no water for the people to drink. Therefore the people strove with </a:t>
            </a:r>
            <a:r>
              <a:rPr lang="en-ZA" i="1" dirty="0" err="1" smtClean="0">
                <a:solidFill>
                  <a:srgbClr val="004821"/>
                </a:solidFill>
              </a:rPr>
              <a:t>Mosheh</a:t>
            </a:r>
            <a:r>
              <a:rPr lang="en-ZA" i="1" dirty="0" smtClean="0">
                <a:solidFill>
                  <a:srgbClr val="004821"/>
                </a:solidFill>
              </a:rPr>
              <a:t>, and said, “Give us water to drink.” And </a:t>
            </a:r>
            <a:r>
              <a:rPr lang="en-ZA" i="1" dirty="0" err="1" smtClean="0">
                <a:solidFill>
                  <a:srgbClr val="004821"/>
                </a:solidFill>
              </a:rPr>
              <a:t>Mosheh</a:t>
            </a:r>
            <a:r>
              <a:rPr lang="en-ZA" i="1" dirty="0" smtClean="0">
                <a:solidFill>
                  <a:srgbClr val="004821"/>
                </a:solidFill>
              </a:rPr>
              <a:t> said to them, “Why do you strive with me? Why do you try </a:t>
            </a:r>
            <a:r>
              <a:rPr lang="he-IL" i="1" dirty="0" smtClean="0">
                <a:solidFill>
                  <a:srgbClr val="004821"/>
                </a:solidFill>
              </a:rPr>
              <a:t>יהוה</a:t>
            </a:r>
            <a:r>
              <a:rPr lang="en-ZA" i="1" dirty="0" smtClean="0">
                <a:solidFill>
                  <a:srgbClr val="004821"/>
                </a:solidFill>
              </a:rPr>
              <a:t>?” And the people thirsted there for water, and the people grumbled against </a:t>
            </a:r>
            <a:r>
              <a:rPr lang="en-ZA" i="1" dirty="0" err="1" smtClean="0">
                <a:solidFill>
                  <a:srgbClr val="004821"/>
                </a:solidFill>
              </a:rPr>
              <a:t>Mosheh</a:t>
            </a:r>
            <a:r>
              <a:rPr lang="en-ZA" i="1" dirty="0" smtClean="0">
                <a:solidFill>
                  <a:srgbClr val="004821"/>
                </a:solidFill>
              </a:rPr>
              <a:t>, and said, “Why did you bring us out of </a:t>
            </a:r>
            <a:r>
              <a:rPr lang="en-ZA" i="1" dirty="0" err="1" smtClean="0">
                <a:solidFill>
                  <a:srgbClr val="004821"/>
                </a:solidFill>
              </a:rPr>
              <a:t>Mitsrayim</a:t>
            </a:r>
            <a:r>
              <a:rPr lang="en-ZA" i="1" dirty="0" smtClean="0">
                <a:solidFill>
                  <a:srgbClr val="004821"/>
                </a:solidFill>
              </a:rPr>
              <a:t>, to kill us and our children and our livestock with thirst?” Then </a:t>
            </a:r>
            <a:r>
              <a:rPr lang="en-ZA" i="1" dirty="0" err="1" smtClean="0">
                <a:solidFill>
                  <a:srgbClr val="004821"/>
                </a:solidFill>
              </a:rPr>
              <a:t>Mosheh</a:t>
            </a:r>
            <a:r>
              <a:rPr lang="en-ZA" i="1" dirty="0" smtClean="0">
                <a:solidFill>
                  <a:srgbClr val="004821"/>
                </a:solidFill>
              </a:rPr>
              <a:t> cried out to </a:t>
            </a:r>
            <a:r>
              <a:rPr lang="he-IL" i="1" dirty="0" smtClean="0">
                <a:solidFill>
                  <a:srgbClr val="004821"/>
                </a:solidFill>
              </a:rPr>
              <a:t>יהוה</a:t>
            </a:r>
            <a:r>
              <a:rPr lang="en-ZA" i="1" dirty="0" smtClean="0">
                <a:solidFill>
                  <a:srgbClr val="004821"/>
                </a:solidFill>
              </a:rPr>
              <a:t>, saying, “What am I to do with this people? Yet a little and they shall stone me!” And </a:t>
            </a:r>
            <a:r>
              <a:rPr lang="he-IL" i="1" dirty="0" smtClean="0">
                <a:solidFill>
                  <a:srgbClr val="004821"/>
                </a:solidFill>
              </a:rPr>
              <a:t>יהוה</a:t>
            </a:r>
            <a:r>
              <a:rPr lang="en-ZA" i="1" dirty="0" smtClean="0">
                <a:solidFill>
                  <a:srgbClr val="004821"/>
                </a:solidFill>
              </a:rPr>
              <a:t> said to </a:t>
            </a:r>
            <a:r>
              <a:rPr lang="en-ZA" i="1" dirty="0" err="1" smtClean="0">
                <a:solidFill>
                  <a:srgbClr val="004821"/>
                </a:solidFill>
              </a:rPr>
              <a:t>Mosheh</a:t>
            </a:r>
            <a:r>
              <a:rPr lang="en-ZA" i="1" dirty="0" smtClean="0">
                <a:solidFill>
                  <a:srgbClr val="004821"/>
                </a:solidFill>
              </a:rPr>
              <a:t>, “Pass over before the people, and take with you some of the elders of </a:t>
            </a:r>
            <a:r>
              <a:rPr lang="en-ZA" i="1" dirty="0" err="1" smtClean="0">
                <a:solidFill>
                  <a:srgbClr val="004821"/>
                </a:solidFill>
              </a:rPr>
              <a:t>Yisra’ĕl</a:t>
            </a:r>
            <a:r>
              <a:rPr lang="en-ZA" i="1" dirty="0" smtClean="0">
                <a:solidFill>
                  <a:srgbClr val="004821"/>
                </a:solidFill>
              </a:rPr>
              <a:t>. And take in your hand your rod with which you smote the river, and go. “See, I am standing before you there on the rock in </a:t>
            </a:r>
            <a:r>
              <a:rPr lang="en-ZA" i="1" dirty="0" err="1" smtClean="0">
                <a:solidFill>
                  <a:srgbClr val="004821"/>
                </a:solidFill>
              </a:rPr>
              <a:t>Ḥorĕb</a:t>
            </a:r>
            <a:r>
              <a:rPr lang="en-ZA" i="1" dirty="0" smtClean="0">
                <a:solidFill>
                  <a:srgbClr val="004821"/>
                </a:solidFill>
              </a:rPr>
              <a:t>̱. And you shall smite the rock, and water shall come out of it, and the people shall drink.” And </a:t>
            </a:r>
            <a:r>
              <a:rPr lang="en-ZA" i="1" dirty="0" err="1" smtClean="0">
                <a:solidFill>
                  <a:srgbClr val="004821"/>
                </a:solidFill>
              </a:rPr>
              <a:t>Mosheh</a:t>
            </a:r>
            <a:r>
              <a:rPr lang="en-ZA" i="1" dirty="0" smtClean="0">
                <a:solidFill>
                  <a:srgbClr val="004821"/>
                </a:solidFill>
              </a:rPr>
              <a:t> did so before the eyes of the elders of </a:t>
            </a:r>
            <a:r>
              <a:rPr lang="en-ZA" i="1" dirty="0" err="1" smtClean="0">
                <a:solidFill>
                  <a:srgbClr val="004821"/>
                </a:solidFill>
              </a:rPr>
              <a:t>Yisra’ĕl</a:t>
            </a:r>
            <a:r>
              <a:rPr lang="en-ZA" i="1" dirty="0" smtClean="0">
                <a:solidFill>
                  <a:srgbClr val="004821"/>
                </a:solidFill>
              </a:rPr>
              <a:t>. And he called the name of the place </a:t>
            </a:r>
            <a:r>
              <a:rPr lang="en-ZA" i="1" dirty="0" err="1" smtClean="0">
                <a:solidFill>
                  <a:srgbClr val="004821"/>
                </a:solidFill>
              </a:rPr>
              <a:t>Massah</a:t>
            </a:r>
            <a:r>
              <a:rPr lang="en-ZA" i="1" dirty="0" smtClean="0">
                <a:solidFill>
                  <a:srgbClr val="004821"/>
                </a:solidFill>
              </a:rPr>
              <a:t> and </a:t>
            </a:r>
            <a:r>
              <a:rPr lang="en-ZA" i="1" dirty="0" err="1" smtClean="0">
                <a:solidFill>
                  <a:srgbClr val="004821"/>
                </a:solidFill>
              </a:rPr>
              <a:t>Meriḇah</a:t>
            </a:r>
            <a:r>
              <a:rPr lang="en-ZA" i="1" dirty="0" smtClean="0">
                <a:solidFill>
                  <a:srgbClr val="004821"/>
                </a:solidFill>
              </a:rPr>
              <a:t>, because of the ‘strife’ of the children of </a:t>
            </a:r>
            <a:r>
              <a:rPr lang="en-ZA" i="1" dirty="0" err="1" smtClean="0">
                <a:solidFill>
                  <a:srgbClr val="004821"/>
                </a:solidFill>
              </a:rPr>
              <a:t>Yisra’ĕl</a:t>
            </a:r>
            <a:r>
              <a:rPr lang="en-ZA" i="1" dirty="0" smtClean="0">
                <a:solidFill>
                  <a:srgbClr val="004821"/>
                </a:solidFill>
              </a:rPr>
              <a:t>, and because they ‘tried’ </a:t>
            </a:r>
            <a:r>
              <a:rPr lang="he-IL" i="1" dirty="0" smtClean="0">
                <a:solidFill>
                  <a:srgbClr val="004821"/>
                </a:solidFill>
              </a:rPr>
              <a:t>יהוה</a:t>
            </a:r>
            <a:r>
              <a:rPr lang="en-US" i="1" dirty="0" smtClean="0">
                <a:solidFill>
                  <a:srgbClr val="004821"/>
                </a:solidFill>
              </a:rPr>
              <a:t>, saying, “Is </a:t>
            </a:r>
            <a:r>
              <a:rPr lang="he-IL" i="1" dirty="0" smtClean="0">
                <a:solidFill>
                  <a:srgbClr val="004821"/>
                </a:solidFill>
              </a:rPr>
              <a:t>יהוה</a:t>
            </a:r>
            <a:r>
              <a:rPr lang="en-ZA" i="1" dirty="0" smtClean="0">
                <a:solidFill>
                  <a:srgbClr val="004821"/>
                </a:solidFill>
              </a:rPr>
              <a:t> in our midst or not?” </a:t>
            </a:r>
            <a:r>
              <a:rPr lang="en-US" b="1" i="1" dirty="0" smtClean="0">
                <a:solidFill>
                  <a:srgbClr val="004821"/>
                </a:solidFill>
              </a:rPr>
              <a:t>(Exodus 17:1-7)</a:t>
            </a:r>
          </a:p>
          <a:p>
            <a:pPr>
              <a:lnSpc>
                <a:spcPts val="2200"/>
              </a:lnSpc>
            </a:pPr>
            <a:endParaRPr lang="en-US" dirty="0" smtClean="0"/>
          </a:p>
          <a:p>
            <a:pPr>
              <a:lnSpc>
                <a:spcPts val="2200"/>
              </a:lnSpc>
            </a:pPr>
            <a:endParaRPr lang="en-Z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mtClean="0"/>
              <a:t>STAGE 1 – WILDERNESS OF SINAI </a:t>
            </a:r>
            <a:br>
              <a:rPr lang="en-ZA" smtClean="0"/>
            </a:br>
            <a:r>
              <a:rPr lang="en-ZA" smtClean="0"/>
              <a:t>&amp; QIBROTH HATTA’AWAH</a:t>
            </a:r>
            <a:endParaRPr lang="en-ZA" dirty="0"/>
          </a:p>
        </p:txBody>
      </p:sp>
      <p:sp>
        <p:nvSpPr>
          <p:cNvPr id="3" name="Content Placeholder 2"/>
          <p:cNvSpPr>
            <a:spLocks noGrp="1"/>
          </p:cNvSpPr>
          <p:nvPr>
            <p:ph idx="1"/>
          </p:nvPr>
        </p:nvSpPr>
        <p:spPr/>
        <p:txBody>
          <a:bodyPr>
            <a:normAutofit/>
          </a:bodyPr>
          <a:lstStyle/>
          <a:p>
            <a:r>
              <a:rPr lang="en-ZA" dirty="0" smtClean="0"/>
              <a:t>They pitched their tents next in the </a:t>
            </a:r>
            <a:r>
              <a:rPr lang="en-ZA" dirty="0" smtClean="0">
                <a:solidFill>
                  <a:schemeClr val="accent3">
                    <a:lumMod val="60000"/>
                    <a:lumOff val="40000"/>
                  </a:schemeClr>
                </a:solidFill>
              </a:rPr>
              <a:t>Wilderness of Sinai </a:t>
            </a:r>
            <a:r>
              <a:rPr lang="en-ZA" dirty="0" smtClean="0"/>
              <a:t>– #5514, while Strong’s defines it as </a:t>
            </a:r>
            <a:r>
              <a:rPr lang="en-ZA" i="1" dirty="0" smtClean="0"/>
              <a:t>“Wilderness of Clay”, </a:t>
            </a:r>
            <a:r>
              <a:rPr lang="en-ZA" dirty="0" smtClean="0"/>
              <a:t>Klein’s Etymological translates </a:t>
            </a:r>
            <a:r>
              <a:rPr lang="en-ZA" i="1" dirty="0" smtClean="0"/>
              <a:t>“Sinai” as “scholar”. </a:t>
            </a:r>
            <a:r>
              <a:rPr lang="en-ZA" dirty="0" smtClean="0"/>
              <a:t>This would make it “</a:t>
            </a:r>
            <a:r>
              <a:rPr lang="en-ZA" i="1" dirty="0" smtClean="0"/>
              <a:t>Wilderness of the Scholar” or “Mouth of the Scholar”. </a:t>
            </a:r>
          </a:p>
          <a:p>
            <a:r>
              <a:rPr lang="en-ZA" dirty="0" smtClean="0"/>
              <a:t>They pitched at </a:t>
            </a:r>
            <a:r>
              <a:rPr lang="en-ZA" dirty="0" err="1" smtClean="0">
                <a:solidFill>
                  <a:schemeClr val="accent3">
                    <a:lumMod val="60000"/>
                    <a:lumOff val="40000"/>
                  </a:schemeClr>
                </a:solidFill>
              </a:rPr>
              <a:t>Qibroth</a:t>
            </a:r>
            <a:r>
              <a:rPr lang="en-ZA" dirty="0" smtClean="0">
                <a:solidFill>
                  <a:schemeClr val="accent3">
                    <a:lumMod val="60000"/>
                    <a:lumOff val="40000"/>
                  </a:schemeClr>
                </a:solidFill>
              </a:rPr>
              <a:t> </a:t>
            </a:r>
            <a:r>
              <a:rPr lang="en-ZA" dirty="0" err="1" smtClean="0">
                <a:solidFill>
                  <a:schemeClr val="accent3">
                    <a:lumMod val="60000"/>
                    <a:lumOff val="40000"/>
                  </a:schemeClr>
                </a:solidFill>
              </a:rPr>
              <a:t>Hatta’awah</a:t>
            </a:r>
            <a:r>
              <a:rPr lang="en-ZA" dirty="0" smtClean="0">
                <a:solidFill>
                  <a:schemeClr val="accent3">
                    <a:lumMod val="60000"/>
                    <a:lumOff val="40000"/>
                  </a:schemeClr>
                </a:solidFill>
              </a:rPr>
              <a:t> </a:t>
            </a:r>
            <a:r>
              <a:rPr lang="en-ZA" dirty="0" smtClean="0"/>
              <a:t>– #6914, meaning </a:t>
            </a:r>
            <a:r>
              <a:rPr lang="en-ZA" i="1" dirty="0" smtClean="0"/>
              <a:t>“graves of lust”, “appetite” or “covetousness”. </a:t>
            </a:r>
            <a:r>
              <a:rPr lang="en-ZA" dirty="0" smtClean="0"/>
              <a:t>It was here that the people lusted after meat to eat in</a:t>
            </a:r>
          </a:p>
          <a:p>
            <a:pPr algn="ctr"/>
            <a:r>
              <a:rPr lang="en-ZA" i="1" dirty="0" smtClean="0">
                <a:solidFill>
                  <a:srgbClr val="004821"/>
                </a:solidFill>
              </a:rPr>
              <a:t> And the people were up all that day, and all that night, and all the next day, and gathered the quail. He who has least gathered ten </a:t>
            </a:r>
            <a:r>
              <a:rPr lang="en-ZA" i="1" dirty="0" err="1" smtClean="0">
                <a:solidFill>
                  <a:srgbClr val="004821"/>
                </a:solidFill>
              </a:rPr>
              <a:t>ḥomers</a:t>
            </a:r>
            <a:r>
              <a:rPr lang="en-ZA" i="1" dirty="0" smtClean="0">
                <a:solidFill>
                  <a:srgbClr val="004821"/>
                </a:solidFill>
              </a:rPr>
              <a:t>. And they spread them out for themselves all around the camp. The meat was still between their teeth, before it was chewed, and the wrath of </a:t>
            </a:r>
            <a:r>
              <a:rPr lang="he-IL" i="1" dirty="0" smtClean="0">
                <a:solidFill>
                  <a:srgbClr val="004821"/>
                </a:solidFill>
              </a:rPr>
              <a:t>יהוה</a:t>
            </a:r>
            <a:r>
              <a:rPr lang="en-ZA" i="1" dirty="0" smtClean="0">
                <a:solidFill>
                  <a:srgbClr val="004821"/>
                </a:solidFill>
              </a:rPr>
              <a:t> burned against the people, and </a:t>
            </a:r>
            <a:r>
              <a:rPr lang="he-IL" i="1" dirty="0" smtClean="0">
                <a:solidFill>
                  <a:srgbClr val="004821"/>
                </a:solidFill>
              </a:rPr>
              <a:t>יהוה</a:t>
            </a:r>
            <a:r>
              <a:rPr lang="en-ZA" i="1" dirty="0" smtClean="0">
                <a:solidFill>
                  <a:srgbClr val="004821"/>
                </a:solidFill>
              </a:rPr>
              <a:t> smote the people with an exceeding great plague. Then he called the name of that place </a:t>
            </a:r>
            <a:r>
              <a:rPr lang="en-ZA" i="1" dirty="0" err="1" smtClean="0">
                <a:solidFill>
                  <a:srgbClr val="004821"/>
                </a:solidFill>
              </a:rPr>
              <a:t>Qiḇroth</a:t>
            </a:r>
            <a:r>
              <a:rPr lang="en-ZA" i="1" dirty="0" smtClean="0">
                <a:solidFill>
                  <a:srgbClr val="004821"/>
                </a:solidFill>
              </a:rPr>
              <a:t> </a:t>
            </a:r>
            <a:r>
              <a:rPr lang="en-ZA" i="1" dirty="0" err="1" smtClean="0">
                <a:solidFill>
                  <a:srgbClr val="004821"/>
                </a:solidFill>
              </a:rPr>
              <a:t>Hatta’awah</a:t>
            </a:r>
            <a:r>
              <a:rPr lang="en-ZA" i="1" dirty="0" smtClean="0">
                <a:solidFill>
                  <a:srgbClr val="004821"/>
                </a:solidFill>
              </a:rPr>
              <a:t>, because there they buried the people who had lusted. </a:t>
            </a:r>
            <a:r>
              <a:rPr lang="en-US" b="1" i="1" dirty="0" smtClean="0">
                <a:solidFill>
                  <a:srgbClr val="004821"/>
                </a:solidFill>
              </a:rPr>
              <a:t>(Numbers 11:32-34)</a:t>
            </a:r>
          </a:p>
          <a:p>
            <a:endParaRPr lang="en-US"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STAGE 1 - HATSEROTH</a:t>
            </a:r>
            <a:endParaRPr lang="en-ZA" dirty="0"/>
          </a:p>
        </p:txBody>
      </p:sp>
      <p:sp>
        <p:nvSpPr>
          <p:cNvPr id="3" name="Content Placeholder 2"/>
          <p:cNvSpPr>
            <a:spLocks noGrp="1"/>
          </p:cNvSpPr>
          <p:nvPr>
            <p:ph idx="1"/>
          </p:nvPr>
        </p:nvSpPr>
        <p:spPr/>
        <p:txBody>
          <a:bodyPr/>
          <a:lstStyle/>
          <a:p>
            <a:r>
              <a:rPr lang="en-ZA" dirty="0" smtClean="0"/>
              <a:t>They encamped next at </a:t>
            </a:r>
            <a:r>
              <a:rPr lang="en-ZA" dirty="0" err="1" smtClean="0">
                <a:solidFill>
                  <a:schemeClr val="accent3">
                    <a:lumMod val="60000"/>
                    <a:lumOff val="40000"/>
                  </a:schemeClr>
                </a:solidFill>
              </a:rPr>
              <a:t>Hatseroth</a:t>
            </a:r>
            <a:r>
              <a:rPr lang="en-ZA" dirty="0" smtClean="0"/>
              <a:t> – #2698, meaning “</a:t>
            </a:r>
            <a:r>
              <a:rPr lang="en-ZA" i="1" dirty="0" smtClean="0"/>
              <a:t>a place surrounded by a fence”, </a:t>
            </a:r>
            <a:r>
              <a:rPr lang="en-ZA" dirty="0" smtClean="0"/>
              <a:t>as in a </a:t>
            </a:r>
            <a:r>
              <a:rPr lang="en-ZA" i="1" dirty="0" smtClean="0"/>
              <a:t>“settlement” or “village”, a “place of protection”. </a:t>
            </a:r>
          </a:p>
          <a:p>
            <a:endParaRPr lang="en-ZA" dirty="0" smtClean="0"/>
          </a:p>
          <a:p>
            <a:r>
              <a:rPr lang="en-ZA" dirty="0" smtClean="0"/>
              <a:t>But, it is also a conjunction of two words, #2690 </a:t>
            </a:r>
            <a:r>
              <a:rPr lang="en-ZA" i="1" dirty="0" smtClean="0"/>
              <a:t>“</a:t>
            </a:r>
            <a:r>
              <a:rPr lang="en-ZA" i="1" dirty="0" err="1" smtClean="0"/>
              <a:t>ha’tser</a:t>
            </a:r>
            <a:r>
              <a:rPr lang="en-ZA" i="1" dirty="0" smtClean="0"/>
              <a:t>”, </a:t>
            </a:r>
            <a:r>
              <a:rPr lang="en-ZA" dirty="0" smtClean="0"/>
              <a:t>meaning </a:t>
            </a:r>
            <a:r>
              <a:rPr lang="en-ZA" i="1" dirty="0" smtClean="0"/>
              <a:t>“to sound the trumpet or </a:t>
            </a:r>
            <a:r>
              <a:rPr lang="en-ZA" i="1" dirty="0" err="1" smtClean="0"/>
              <a:t>shofar</a:t>
            </a:r>
            <a:r>
              <a:rPr lang="en-ZA" i="1" dirty="0" smtClean="0"/>
              <a:t>” </a:t>
            </a:r>
            <a:r>
              <a:rPr lang="en-ZA" dirty="0" smtClean="0"/>
              <a:t>and #226, </a:t>
            </a:r>
            <a:r>
              <a:rPr lang="en-ZA" i="1" dirty="0" smtClean="0"/>
              <a:t>“</a:t>
            </a:r>
            <a:r>
              <a:rPr lang="en-ZA" i="1" dirty="0" err="1" smtClean="0"/>
              <a:t>oth</a:t>
            </a:r>
            <a:r>
              <a:rPr lang="en-ZA" i="1" dirty="0" smtClean="0"/>
              <a:t>” </a:t>
            </a:r>
            <a:r>
              <a:rPr lang="en-ZA" dirty="0" smtClean="0"/>
              <a:t>which is a </a:t>
            </a:r>
            <a:r>
              <a:rPr lang="en-ZA" i="1" dirty="0" smtClean="0"/>
              <a:t>“sign” </a:t>
            </a:r>
            <a:r>
              <a:rPr lang="en-ZA" dirty="0" smtClean="0"/>
              <a:t>or </a:t>
            </a:r>
            <a:r>
              <a:rPr lang="en-ZA" i="1" dirty="0" smtClean="0"/>
              <a:t>“banner”. </a:t>
            </a:r>
            <a:r>
              <a:rPr lang="en-ZA" dirty="0" smtClean="0"/>
              <a:t>It was here that Moshe sent the twelve spies into Canaan to spy out the Land. This was indeed the place of a significant sign, both then and for the future.</a:t>
            </a:r>
            <a:endParaRPr lang="en-Z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STAGE 1 – BIGGER PICTURE</a:t>
            </a:r>
            <a:endParaRPr lang="en-ZA" dirty="0"/>
          </a:p>
        </p:txBody>
      </p:sp>
      <p:sp>
        <p:nvSpPr>
          <p:cNvPr id="3" name="Content Placeholder 2"/>
          <p:cNvSpPr>
            <a:spLocks noGrp="1"/>
          </p:cNvSpPr>
          <p:nvPr>
            <p:ph idx="1"/>
          </p:nvPr>
        </p:nvSpPr>
        <p:spPr/>
        <p:txBody>
          <a:bodyPr>
            <a:normAutofit lnSpcReduction="10000"/>
          </a:bodyPr>
          <a:lstStyle/>
          <a:p>
            <a:r>
              <a:rPr lang="en-ZA" dirty="0" smtClean="0"/>
              <a:t>Israel having discovered that they are oppressed and enslaved, cry out to </a:t>
            </a:r>
            <a:r>
              <a:rPr lang="he-IL" dirty="0" smtClean="0"/>
              <a:t>יהוה</a:t>
            </a:r>
            <a:r>
              <a:rPr lang="en-ZA" dirty="0" smtClean="0"/>
              <a:t> for deliverance. As they were leaving the land of </a:t>
            </a:r>
            <a:r>
              <a:rPr lang="en-ZA" i="1" dirty="0" smtClean="0"/>
              <a:t>“sun god” </a:t>
            </a:r>
            <a:r>
              <a:rPr lang="en-ZA" dirty="0" smtClean="0"/>
              <a:t>worship, they were indeed a “</a:t>
            </a:r>
            <a:r>
              <a:rPr lang="en-ZA" i="1" dirty="0" smtClean="0"/>
              <a:t>multitude”</a:t>
            </a:r>
            <a:r>
              <a:rPr lang="en-ZA" dirty="0" smtClean="0"/>
              <a:t> living in tents. They grumbled that the water tasted bitter, even though it was provided to cleanse the parasites of Egypt out of them; just as His Word (Living Water) does for us today. We encounter those who grumble at that today. They then came through the Yam </a:t>
            </a:r>
            <a:r>
              <a:rPr lang="en-ZA" dirty="0" err="1" smtClean="0"/>
              <a:t>Suf</a:t>
            </a:r>
            <a:r>
              <a:rPr lang="en-ZA" dirty="0" smtClean="0"/>
              <a:t> and Pharaoh’s army was brought to </a:t>
            </a:r>
            <a:r>
              <a:rPr lang="en-ZA" i="1" dirty="0" smtClean="0"/>
              <a:t>“an end”. </a:t>
            </a:r>
            <a:r>
              <a:rPr lang="en-ZA" dirty="0" smtClean="0"/>
              <a:t>We  are witnesses to their deliverance. We also see that even though they were tested and failed, El </a:t>
            </a:r>
            <a:r>
              <a:rPr lang="en-ZA" dirty="0" err="1" smtClean="0"/>
              <a:t>Shaddai</a:t>
            </a:r>
            <a:r>
              <a:rPr lang="en-ZA" dirty="0" smtClean="0"/>
              <a:t> (Elohim Sufficient) cared for them, fed and watered them, and gave them rest. Elohim brought them to Sinai; because, on Mount Sinai, the </a:t>
            </a:r>
            <a:r>
              <a:rPr lang="en-ZA" i="1" dirty="0" smtClean="0"/>
              <a:t>“Mouth of the Scholar” </a:t>
            </a:r>
            <a:r>
              <a:rPr lang="he-IL" dirty="0" smtClean="0"/>
              <a:t>יהוה</a:t>
            </a:r>
            <a:r>
              <a:rPr lang="en-ZA" dirty="0" smtClean="0"/>
              <a:t> spoke with His Mouth, the Covenant. He then brought them to the border of Israel, at </a:t>
            </a:r>
            <a:r>
              <a:rPr lang="en-ZA" dirty="0" err="1" smtClean="0"/>
              <a:t>Hatseroth</a:t>
            </a:r>
            <a:r>
              <a:rPr lang="en-ZA" dirty="0" smtClean="0"/>
              <a:t> and that they rejected their </a:t>
            </a:r>
            <a:r>
              <a:rPr lang="en-ZA" i="1" dirty="0" smtClean="0"/>
              <a:t>“inheritance in Him” </a:t>
            </a:r>
            <a:r>
              <a:rPr lang="en-ZA" dirty="0" smtClean="0"/>
              <a:t>because of the </a:t>
            </a:r>
            <a:r>
              <a:rPr lang="en-ZA" i="1" dirty="0" smtClean="0"/>
              <a:t>“evil report” </a:t>
            </a:r>
            <a:r>
              <a:rPr lang="en-ZA" dirty="0" smtClean="0"/>
              <a:t>of ten spies regarding giants in the Land. At this “place of protection” a loud, or notable </a:t>
            </a:r>
            <a:r>
              <a:rPr lang="en-ZA" i="1" dirty="0" smtClean="0"/>
              <a:t>“sign” </a:t>
            </a:r>
            <a:r>
              <a:rPr lang="en-ZA" dirty="0" smtClean="0"/>
              <a:t>for future generations was established to that reject </a:t>
            </a:r>
            <a:r>
              <a:rPr lang="he-IL" dirty="0" smtClean="0"/>
              <a:t>יהוה</a:t>
            </a:r>
            <a:r>
              <a:rPr lang="en-ZA" dirty="0" smtClean="0"/>
              <a:t>’s provision and promises.  </a:t>
            </a:r>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FUTURE PROPHETIC</a:t>
            </a:r>
            <a:endParaRPr lang="en-ZA" dirty="0"/>
          </a:p>
        </p:txBody>
      </p:sp>
      <p:sp>
        <p:nvSpPr>
          <p:cNvPr id="3" name="Content Placeholder 2"/>
          <p:cNvSpPr>
            <a:spLocks noGrp="1"/>
          </p:cNvSpPr>
          <p:nvPr>
            <p:ph idx="1"/>
          </p:nvPr>
        </p:nvSpPr>
        <p:spPr/>
        <p:txBody>
          <a:bodyPr/>
          <a:lstStyle/>
          <a:p>
            <a:pPr marL="266700" indent="-266700">
              <a:buFont typeface="Arial" pitchFamily="34" charset="0"/>
              <a:buChar char="•"/>
            </a:pPr>
            <a:r>
              <a:rPr lang="en-ZA" dirty="0" smtClean="0"/>
              <a:t>We are receiving the Torah from the Mouth of the Scholar. </a:t>
            </a:r>
          </a:p>
          <a:p>
            <a:pPr marL="266700" indent="-266700">
              <a:buFont typeface="Arial" pitchFamily="34" charset="0"/>
              <a:buChar char="•"/>
            </a:pPr>
            <a:r>
              <a:rPr lang="en-ZA" dirty="0" smtClean="0"/>
              <a:t>Paul taught that Torah is indeed our Teacher. </a:t>
            </a:r>
          </a:p>
          <a:p>
            <a:pPr marL="266700" indent="-266700">
              <a:buFont typeface="Arial" pitchFamily="34" charset="0"/>
              <a:buChar char="•"/>
            </a:pPr>
            <a:r>
              <a:rPr lang="en-ZA" dirty="0" smtClean="0"/>
              <a:t>We have all experienced the graves of lust. </a:t>
            </a:r>
          </a:p>
          <a:p>
            <a:pPr marL="266700" indent="-266700">
              <a:buFont typeface="Arial" pitchFamily="34" charset="0"/>
              <a:buChar char="•"/>
            </a:pPr>
            <a:r>
              <a:rPr lang="en-ZA" dirty="0" smtClean="0"/>
              <a:t>We have been convicted, through Torah, about lust of the eye and pride. </a:t>
            </a:r>
          </a:p>
          <a:p>
            <a:r>
              <a:rPr lang="en-ZA" dirty="0" smtClean="0"/>
              <a:t>We are now at </a:t>
            </a:r>
            <a:r>
              <a:rPr lang="en-ZA" i="1" dirty="0" smtClean="0">
                <a:solidFill>
                  <a:schemeClr val="accent3">
                    <a:lumMod val="60000"/>
                    <a:lumOff val="40000"/>
                  </a:schemeClr>
                </a:solidFill>
              </a:rPr>
              <a:t>“</a:t>
            </a:r>
            <a:r>
              <a:rPr lang="en-ZA" dirty="0" err="1" smtClean="0">
                <a:solidFill>
                  <a:schemeClr val="accent3">
                    <a:lumMod val="60000"/>
                    <a:lumOff val="40000"/>
                  </a:schemeClr>
                </a:solidFill>
              </a:rPr>
              <a:t>Hatseroth</a:t>
            </a:r>
            <a:r>
              <a:rPr lang="en-ZA" dirty="0" smtClean="0">
                <a:solidFill>
                  <a:schemeClr val="accent3">
                    <a:lumMod val="60000"/>
                    <a:lumOff val="40000"/>
                  </a:schemeClr>
                </a:solidFill>
              </a:rPr>
              <a:t>”, </a:t>
            </a:r>
            <a:r>
              <a:rPr lang="en-ZA" dirty="0" smtClean="0"/>
              <a:t>the place of protection, where we have a choice, whether to believe the evil report of giants in the Land, or whether to accept our inheritance and go in. Here, we can choose to hear and listen as the </a:t>
            </a:r>
            <a:r>
              <a:rPr lang="en-ZA" i="1" dirty="0" smtClean="0"/>
              <a:t>“</a:t>
            </a:r>
            <a:r>
              <a:rPr lang="en-ZA" i="1" dirty="0" err="1" smtClean="0"/>
              <a:t>shofar</a:t>
            </a:r>
            <a:r>
              <a:rPr lang="en-ZA" i="1" dirty="0" smtClean="0"/>
              <a:t> blows as a banner to His people”. </a:t>
            </a:r>
          </a:p>
          <a:p>
            <a:r>
              <a:rPr lang="en-ZA" dirty="0" smtClean="0"/>
              <a:t>It is written:  </a:t>
            </a:r>
          </a:p>
          <a:p>
            <a:pPr algn="ctr"/>
            <a:r>
              <a:rPr lang="en-ZA" i="1" dirty="0" smtClean="0">
                <a:solidFill>
                  <a:srgbClr val="004821"/>
                </a:solidFill>
              </a:rPr>
              <a:t>And He shall raise a banner for the nations, and gather the outcasts of </a:t>
            </a:r>
            <a:r>
              <a:rPr lang="en-ZA" i="1" dirty="0" err="1" smtClean="0">
                <a:solidFill>
                  <a:srgbClr val="004821"/>
                </a:solidFill>
              </a:rPr>
              <a:t>Yisra’ĕl</a:t>
            </a:r>
            <a:r>
              <a:rPr lang="en-ZA" i="1" dirty="0" smtClean="0">
                <a:solidFill>
                  <a:srgbClr val="004821"/>
                </a:solidFill>
              </a:rPr>
              <a:t>, and assemble the dispersed of </a:t>
            </a:r>
            <a:r>
              <a:rPr lang="en-ZA" i="1" dirty="0" err="1" smtClean="0">
                <a:solidFill>
                  <a:srgbClr val="004821"/>
                </a:solidFill>
              </a:rPr>
              <a:t>Yehuḏah</a:t>
            </a:r>
            <a:r>
              <a:rPr lang="en-ZA" i="1" dirty="0" smtClean="0">
                <a:solidFill>
                  <a:srgbClr val="004821"/>
                </a:solidFill>
              </a:rPr>
              <a:t> from the four corners of the earth. </a:t>
            </a:r>
            <a:r>
              <a:rPr lang="en-ZA" b="1" i="1" dirty="0" smtClean="0">
                <a:solidFill>
                  <a:srgbClr val="004821"/>
                </a:solidFill>
              </a:rPr>
              <a:t>(Isaiah 11:12)</a:t>
            </a:r>
          </a:p>
          <a:p>
            <a:endParaRPr lang="en-ZA"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mtClean="0"/>
              <a:t>STAGE 2 – RITHMAH, RIMMON PERETS, LIBNAH, RISSAH &amp; MOUNT SHAPNER</a:t>
            </a:r>
            <a:endParaRPr lang="en-ZA" dirty="0"/>
          </a:p>
        </p:txBody>
      </p:sp>
      <p:sp>
        <p:nvSpPr>
          <p:cNvPr id="3" name="Content Placeholder 2"/>
          <p:cNvSpPr>
            <a:spLocks noGrp="1"/>
          </p:cNvSpPr>
          <p:nvPr>
            <p:ph idx="1"/>
          </p:nvPr>
        </p:nvSpPr>
        <p:spPr/>
        <p:txBody>
          <a:bodyPr>
            <a:normAutofit lnSpcReduction="10000"/>
          </a:bodyPr>
          <a:lstStyle/>
          <a:p>
            <a:r>
              <a:rPr lang="en-ZA" b="1" dirty="0" smtClean="0"/>
              <a:t>Numbers 33:18-36 </a:t>
            </a:r>
          </a:p>
          <a:p>
            <a:r>
              <a:rPr lang="en-ZA" dirty="0" smtClean="0"/>
              <a:t>They pitched in </a:t>
            </a:r>
            <a:r>
              <a:rPr lang="en-ZA" dirty="0" err="1" smtClean="0">
                <a:solidFill>
                  <a:schemeClr val="accent3">
                    <a:lumMod val="60000"/>
                    <a:lumOff val="40000"/>
                  </a:schemeClr>
                </a:solidFill>
              </a:rPr>
              <a:t>Rithmah</a:t>
            </a:r>
            <a:r>
              <a:rPr lang="en-ZA" dirty="0" smtClean="0"/>
              <a:t> – #7575, meaning </a:t>
            </a:r>
            <a:r>
              <a:rPr lang="en-ZA" i="1" dirty="0" smtClean="0"/>
              <a:t>“to bind”. </a:t>
            </a:r>
          </a:p>
          <a:p>
            <a:r>
              <a:rPr lang="en-ZA" dirty="0" smtClean="0"/>
              <a:t>Then, they camped in </a:t>
            </a:r>
            <a:r>
              <a:rPr lang="en-ZA" dirty="0" err="1" smtClean="0">
                <a:solidFill>
                  <a:schemeClr val="accent3">
                    <a:lumMod val="60000"/>
                    <a:lumOff val="40000"/>
                  </a:schemeClr>
                </a:solidFill>
              </a:rPr>
              <a:t>Rimmon</a:t>
            </a:r>
            <a:r>
              <a:rPr lang="en-ZA" dirty="0" smtClean="0">
                <a:solidFill>
                  <a:schemeClr val="accent3">
                    <a:lumMod val="60000"/>
                    <a:lumOff val="40000"/>
                  </a:schemeClr>
                </a:solidFill>
              </a:rPr>
              <a:t> </a:t>
            </a:r>
            <a:r>
              <a:rPr lang="en-ZA" dirty="0" err="1" smtClean="0">
                <a:solidFill>
                  <a:schemeClr val="accent3">
                    <a:lumMod val="60000"/>
                    <a:lumOff val="40000"/>
                  </a:schemeClr>
                </a:solidFill>
              </a:rPr>
              <a:t>Perets</a:t>
            </a:r>
            <a:r>
              <a:rPr lang="en-ZA" dirty="0" smtClean="0">
                <a:solidFill>
                  <a:schemeClr val="accent3">
                    <a:lumMod val="60000"/>
                    <a:lumOff val="40000"/>
                  </a:schemeClr>
                </a:solidFill>
              </a:rPr>
              <a:t> </a:t>
            </a:r>
            <a:r>
              <a:rPr lang="en-ZA" dirty="0" smtClean="0"/>
              <a:t>– #7416 and #6556, meaning </a:t>
            </a:r>
            <a:r>
              <a:rPr lang="en-ZA" i="1" dirty="0" smtClean="0"/>
              <a:t>“abundant fruit” or “stand in the breach”</a:t>
            </a:r>
            <a:r>
              <a:rPr lang="en-ZA" dirty="0" smtClean="0"/>
              <a:t> and also </a:t>
            </a:r>
            <a:r>
              <a:rPr lang="en-ZA" i="1" dirty="0" smtClean="0"/>
              <a:t>“he who breaks”. “</a:t>
            </a:r>
            <a:r>
              <a:rPr lang="en-ZA" i="1" dirty="0" err="1" smtClean="0"/>
              <a:t>Perets</a:t>
            </a:r>
            <a:r>
              <a:rPr lang="en-ZA" dirty="0" smtClean="0"/>
              <a:t>” was the name of King David’s grandfather and was an ancestor of </a:t>
            </a:r>
            <a:r>
              <a:rPr lang="he-IL" dirty="0" smtClean="0"/>
              <a:t>יהושע</a:t>
            </a:r>
            <a:r>
              <a:rPr lang="en-ZA" dirty="0" smtClean="0"/>
              <a:t>. The Hebrew name of the constellation known as Orion is </a:t>
            </a:r>
            <a:r>
              <a:rPr lang="en-ZA" dirty="0" err="1" smtClean="0"/>
              <a:t>Perets</a:t>
            </a:r>
            <a:r>
              <a:rPr lang="en-ZA" dirty="0" smtClean="0"/>
              <a:t> and refers to Mashiach, </a:t>
            </a:r>
            <a:r>
              <a:rPr lang="en-ZA" i="1" dirty="0" smtClean="0"/>
              <a:t>“The Breaker”. </a:t>
            </a:r>
          </a:p>
          <a:p>
            <a:r>
              <a:rPr lang="en-ZA" dirty="0" smtClean="0"/>
              <a:t>They then pitched in </a:t>
            </a:r>
            <a:r>
              <a:rPr lang="en-ZA" dirty="0" err="1" smtClean="0">
                <a:solidFill>
                  <a:schemeClr val="accent3">
                    <a:lumMod val="60000"/>
                    <a:lumOff val="40000"/>
                  </a:schemeClr>
                </a:solidFill>
              </a:rPr>
              <a:t>Libnah</a:t>
            </a:r>
            <a:r>
              <a:rPr lang="en-ZA" dirty="0" smtClean="0"/>
              <a:t> – #3841, meaning </a:t>
            </a:r>
            <a:r>
              <a:rPr lang="en-ZA" i="1" dirty="0" smtClean="0"/>
              <a:t>“frankincense</a:t>
            </a:r>
            <a:r>
              <a:rPr lang="en-ZA" dirty="0" smtClean="0"/>
              <a:t>” from #3835 </a:t>
            </a:r>
            <a:r>
              <a:rPr lang="en-ZA" dirty="0" err="1" smtClean="0"/>
              <a:t>laban</a:t>
            </a:r>
            <a:r>
              <a:rPr lang="en-ZA" dirty="0" smtClean="0"/>
              <a:t>, meaning </a:t>
            </a:r>
            <a:r>
              <a:rPr lang="en-ZA" i="1" dirty="0" smtClean="0"/>
              <a:t>“made white or purified”. </a:t>
            </a:r>
            <a:r>
              <a:rPr lang="en-ZA" dirty="0" smtClean="0"/>
              <a:t>This refers to </a:t>
            </a:r>
            <a:r>
              <a:rPr lang="en-ZA" i="1" dirty="0" smtClean="0"/>
              <a:t>“purification”. </a:t>
            </a:r>
          </a:p>
          <a:p>
            <a:r>
              <a:rPr lang="en-ZA" dirty="0" smtClean="0"/>
              <a:t>They pitched at </a:t>
            </a:r>
            <a:r>
              <a:rPr lang="en-ZA" dirty="0" err="1" smtClean="0">
                <a:solidFill>
                  <a:schemeClr val="accent3">
                    <a:lumMod val="60000"/>
                    <a:lumOff val="40000"/>
                  </a:schemeClr>
                </a:solidFill>
              </a:rPr>
              <a:t>Rissah</a:t>
            </a:r>
            <a:r>
              <a:rPr lang="en-ZA" dirty="0" smtClean="0"/>
              <a:t> – #7446, meaning “</a:t>
            </a:r>
            <a:r>
              <a:rPr lang="en-ZA" i="1" dirty="0" smtClean="0"/>
              <a:t>to temper”. </a:t>
            </a:r>
          </a:p>
          <a:p>
            <a:r>
              <a:rPr lang="en-ZA" dirty="0" smtClean="0"/>
              <a:t>They camped next in </a:t>
            </a:r>
            <a:r>
              <a:rPr lang="en-ZA" dirty="0" err="1" smtClean="0">
                <a:solidFill>
                  <a:schemeClr val="accent3">
                    <a:lumMod val="60000"/>
                    <a:lumOff val="40000"/>
                  </a:schemeClr>
                </a:solidFill>
              </a:rPr>
              <a:t>Qehelathah</a:t>
            </a:r>
            <a:r>
              <a:rPr lang="en-ZA" dirty="0" smtClean="0"/>
              <a:t> – #6954, meaning “</a:t>
            </a:r>
            <a:r>
              <a:rPr lang="en-ZA" i="1" dirty="0" smtClean="0"/>
              <a:t>the assembly” or “entire congregation”. </a:t>
            </a:r>
          </a:p>
          <a:p>
            <a:r>
              <a:rPr lang="en-ZA" dirty="0" smtClean="0"/>
              <a:t>They pitched in </a:t>
            </a:r>
            <a:r>
              <a:rPr lang="en-ZA" dirty="0" smtClean="0">
                <a:solidFill>
                  <a:schemeClr val="accent3">
                    <a:lumMod val="60000"/>
                    <a:lumOff val="40000"/>
                  </a:schemeClr>
                </a:solidFill>
              </a:rPr>
              <a:t>Mount </a:t>
            </a:r>
            <a:r>
              <a:rPr lang="en-ZA" dirty="0" err="1" smtClean="0">
                <a:solidFill>
                  <a:schemeClr val="accent3">
                    <a:lumMod val="60000"/>
                    <a:lumOff val="40000"/>
                  </a:schemeClr>
                </a:solidFill>
              </a:rPr>
              <a:t>Shapher</a:t>
            </a:r>
            <a:r>
              <a:rPr lang="en-ZA" dirty="0" smtClean="0"/>
              <a:t> – #8234, meaning </a:t>
            </a:r>
            <a:r>
              <a:rPr lang="en-ZA" i="1" dirty="0" smtClean="0"/>
              <a:t>“beauty” or “brightness”. </a:t>
            </a:r>
          </a:p>
          <a:p>
            <a:endParaRPr lang="en-US" dirty="0" smtClean="0"/>
          </a:p>
          <a:p>
            <a:endParaRPr lang="en-ZA" dirty="0" smtClean="0"/>
          </a:p>
          <a:p>
            <a:endParaRPr lang="en-ZA"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mtClean="0"/>
              <a:t>STAGE 2 - HARADAH, MAQHELOTH, THATH, TERAH, MITHQAH, HASHMONAH, MOSEROTH</a:t>
            </a:r>
            <a:endParaRPr lang="en-ZA" dirty="0"/>
          </a:p>
        </p:txBody>
      </p:sp>
      <p:sp>
        <p:nvSpPr>
          <p:cNvPr id="3" name="Content Placeholder 2"/>
          <p:cNvSpPr>
            <a:spLocks noGrp="1"/>
          </p:cNvSpPr>
          <p:nvPr>
            <p:ph idx="1"/>
          </p:nvPr>
        </p:nvSpPr>
        <p:spPr/>
        <p:txBody>
          <a:bodyPr/>
          <a:lstStyle/>
          <a:p>
            <a:r>
              <a:rPr lang="en-ZA" dirty="0" smtClean="0"/>
              <a:t>They encamped next in </a:t>
            </a:r>
            <a:r>
              <a:rPr lang="en-ZA" dirty="0" err="1" smtClean="0">
                <a:solidFill>
                  <a:schemeClr val="accent3">
                    <a:lumMod val="60000"/>
                    <a:lumOff val="40000"/>
                  </a:schemeClr>
                </a:solidFill>
              </a:rPr>
              <a:t>Haradah</a:t>
            </a:r>
            <a:r>
              <a:rPr lang="en-ZA" dirty="0" smtClean="0">
                <a:solidFill>
                  <a:schemeClr val="accent3">
                    <a:lumMod val="60000"/>
                    <a:lumOff val="40000"/>
                  </a:schemeClr>
                </a:solidFill>
              </a:rPr>
              <a:t> </a:t>
            </a:r>
            <a:r>
              <a:rPr lang="en-ZA" dirty="0" smtClean="0"/>
              <a:t>– #2732, meaning </a:t>
            </a:r>
            <a:r>
              <a:rPr lang="en-ZA" i="1" dirty="0" smtClean="0"/>
              <a:t>“a great fear” </a:t>
            </a:r>
            <a:r>
              <a:rPr lang="en-ZA" dirty="0" smtClean="0"/>
              <a:t>as in the </a:t>
            </a:r>
            <a:r>
              <a:rPr lang="en-ZA" i="1" dirty="0" smtClean="0"/>
              <a:t>“fear of </a:t>
            </a:r>
            <a:r>
              <a:rPr lang="he-IL" i="1" dirty="0" smtClean="0"/>
              <a:t>יהוה</a:t>
            </a:r>
            <a:r>
              <a:rPr lang="en-ZA" i="1" dirty="0" smtClean="0"/>
              <a:t>”. </a:t>
            </a:r>
          </a:p>
          <a:p>
            <a:r>
              <a:rPr lang="en-ZA" dirty="0" smtClean="0"/>
              <a:t>They then pitched in </a:t>
            </a:r>
            <a:r>
              <a:rPr lang="en-ZA" dirty="0" err="1" smtClean="0">
                <a:solidFill>
                  <a:schemeClr val="accent3">
                    <a:lumMod val="60000"/>
                    <a:lumOff val="40000"/>
                  </a:schemeClr>
                </a:solidFill>
              </a:rPr>
              <a:t>Maqheloth</a:t>
            </a:r>
            <a:r>
              <a:rPr lang="en-ZA" dirty="0" smtClean="0"/>
              <a:t> – #4722, meaning </a:t>
            </a:r>
            <a:r>
              <a:rPr lang="en-ZA" i="1" dirty="0" smtClean="0"/>
              <a:t>“place of assembly” or “place of gathering”. </a:t>
            </a:r>
          </a:p>
          <a:p>
            <a:r>
              <a:rPr lang="en-ZA" dirty="0" smtClean="0"/>
              <a:t>They camped at </a:t>
            </a:r>
            <a:r>
              <a:rPr lang="en-ZA" dirty="0" err="1" smtClean="0">
                <a:solidFill>
                  <a:schemeClr val="accent3">
                    <a:lumMod val="60000"/>
                    <a:lumOff val="40000"/>
                  </a:schemeClr>
                </a:solidFill>
              </a:rPr>
              <a:t>Tahath</a:t>
            </a:r>
            <a:r>
              <a:rPr lang="en-ZA" dirty="0" smtClean="0"/>
              <a:t> – #8480, meaning </a:t>
            </a:r>
            <a:r>
              <a:rPr lang="en-ZA" i="1" dirty="0" smtClean="0"/>
              <a:t>“beneath”, “under the authority of” and “in the place of”. </a:t>
            </a:r>
          </a:p>
          <a:p>
            <a:r>
              <a:rPr lang="en-ZA" dirty="0" smtClean="0"/>
              <a:t>They pitched next at </a:t>
            </a:r>
            <a:r>
              <a:rPr lang="en-ZA" dirty="0" err="1" smtClean="0">
                <a:solidFill>
                  <a:schemeClr val="accent3">
                    <a:lumMod val="60000"/>
                    <a:lumOff val="40000"/>
                  </a:schemeClr>
                </a:solidFill>
              </a:rPr>
              <a:t>Terah</a:t>
            </a:r>
            <a:r>
              <a:rPr lang="en-ZA" dirty="0" smtClean="0"/>
              <a:t>– #8646, meaning </a:t>
            </a:r>
            <a:r>
              <a:rPr lang="en-ZA" i="1" dirty="0" smtClean="0"/>
              <a:t>“to delay” or “to tarry”. </a:t>
            </a:r>
          </a:p>
          <a:p>
            <a:r>
              <a:rPr lang="en-ZA" dirty="0" smtClean="0"/>
              <a:t>They pitched in </a:t>
            </a:r>
            <a:r>
              <a:rPr lang="en-ZA" dirty="0" err="1" smtClean="0">
                <a:solidFill>
                  <a:schemeClr val="accent3">
                    <a:lumMod val="60000"/>
                    <a:lumOff val="40000"/>
                  </a:schemeClr>
                </a:solidFill>
              </a:rPr>
              <a:t>Mithqah</a:t>
            </a:r>
            <a:r>
              <a:rPr lang="en-ZA" dirty="0" smtClean="0"/>
              <a:t> – #4987, meaning “</a:t>
            </a:r>
            <a:r>
              <a:rPr lang="en-ZA" i="1" dirty="0" smtClean="0"/>
              <a:t>sweetness” or “pleasantness”. </a:t>
            </a:r>
          </a:p>
          <a:p>
            <a:r>
              <a:rPr lang="en-ZA" dirty="0" smtClean="0"/>
              <a:t>They pitched in </a:t>
            </a:r>
            <a:r>
              <a:rPr lang="en-ZA" dirty="0" err="1" smtClean="0">
                <a:solidFill>
                  <a:schemeClr val="accent3">
                    <a:lumMod val="60000"/>
                    <a:lumOff val="40000"/>
                  </a:schemeClr>
                </a:solidFill>
              </a:rPr>
              <a:t>Hashmonah</a:t>
            </a:r>
            <a:r>
              <a:rPr lang="en-ZA" dirty="0" smtClean="0">
                <a:solidFill>
                  <a:schemeClr val="accent3">
                    <a:lumMod val="60000"/>
                    <a:lumOff val="40000"/>
                  </a:schemeClr>
                </a:solidFill>
              </a:rPr>
              <a:t> </a:t>
            </a:r>
            <a:r>
              <a:rPr lang="en-ZA" dirty="0" smtClean="0"/>
              <a:t>– #2832 meaning </a:t>
            </a:r>
            <a:r>
              <a:rPr lang="en-ZA" i="1" dirty="0" smtClean="0"/>
              <a:t>“fatness” </a:t>
            </a:r>
            <a:r>
              <a:rPr lang="en-ZA" dirty="0" smtClean="0"/>
              <a:t>(euphemism for the best) or </a:t>
            </a:r>
            <a:r>
              <a:rPr lang="en-ZA" i="1" dirty="0" smtClean="0"/>
              <a:t>“ambassadors”. </a:t>
            </a:r>
          </a:p>
          <a:p>
            <a:r>
              <a:rPr lang="en-ZA" dirty="0" smtClean="0"/>
              <a:t>They encamped at </a:t>
            </a:r>
            <a:r>
              <a:rPr lang="en-ZA" dirty="0" err="1" smtClean="0">
                <a:solidFill>
                  <a:schemeClr val="accent3">
                    <a:lumMod val="60000"/>
                    <a:lumOff val="40000"/>
                  </a:schemeClr>
                </a:solidFill>
              </a:rPr>
              <a:t>Moseroth</a:t>
            </a:r>
            <a:r>
              <a:rPr lang="en-ZA" dirty="0" smtClean="0">
                <a:solidFill>
                  <a:schemeClr val="accent3">
                    <a:lumMod val="60000"/>
                    <a:lumOff val="40000"/>
                  </a:schemeClr>
                </a:solidFill>
              </a:rPr>
              <a:t> </a:t>
            </a:r>
            <a:r>
              <a:rPr lang="en-ZA" dirty="0" smtClean="0"/>
              <a:t>– #4149, </a:t>
            </a:r>
            <a:r>
              <a:rPr lang="en-ZA" i="1" dirty="0" smtClean="0"/>
              <a:t>“admonition” or “correction</a:t>
            </a:r>
            <a:r>
              <a:rPr lang="en-ZA" dirty="0" smtClean="0"/>
              <a:t>” by one in authority, such as a king or ruler. </a:t>
            </a:r>
          </a:p>
          <a:p>
            <a:endParaRPr lang="en-ZA" dirty="0" smtClean="0"/>
          </a:p>
          <a:p>
            <a:endParaRPr lang="en-ZA"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mtClean="0"/>
              <a:t>STAGE 2 – HOR HAGGIGAD, YOTBATHAH, ABRONAH &amp; WILDERNESS OF SIN</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They encamped at </a:t>
            </a:r>
            <a:r>
              <a:rPr lang="en-ZA" dirty="0" err="1" smtClean="0">
                <a:solidFill>
                  <a:schemeClr val="accent3">
                    <a:lumMod val="60000"/>
                    <a:lumOff val="40000"/>
                  </a:schemeClr>
                </a:solidFill>
              </a:rPr>
              <a:t>Hor</a:t>
            </a:r>
            <a:r>
              <a:rPr lang="en-ZA" dirty="0" smtClean="0">
                <a:solidFill>
                  <a:schemeClr val="accent3">
                    <a:lumMod val="60000"/>
                    <a:lumOff val="40000"/>
                  </a:schemeClr>
                </a:solidFill>
              </a:rPr>
              <a:t> </a:t>
            </a:r>
            <a:r>
              <a:rPr lang="en-ZA" dirty="0" err="1" smtClean="0">
                <a:solidFill>
                  <a:schemeClr val="accent3">
                    <a:lumMod val="60000"/>
                    <a:lumOff val="40000"/>
                  </a:schemeClr>
                </a:solidFill>
              </a:rPr>
              <a:t>Haggidgad</a:t>
            </a:r>
            <a:r>
              <a:rPr lang="en-ZA" dirty="0" smtClean="0">
                <a:solidFill>
                  <a:schemeClr val="accent3">
                    <a:lumMod val="60000"/>
                    <a:lumOff val="40000"/>
                  </a:schemeClr>
                </a:solidFill>
              </a:rPr>
              <a:t> </a:t>
            </a:r>
            <a:r>
              <a:rPr lang="en-ZA" dirty="0" smtClean="0"/>
              <a:t>– #2356. </a:t>
            </a:r>
            <a:r>
              <a:rPr lang="en-ZA" i="1" dirty="0" smtClean="0"/>
              <a:t>“</a:t>
            </a:r>
            <a:r>
              <a:rPr lang="en-ZA" i="1" dirty="0" err="1" smtClean="0"/>
              <a:t>Hor</a:t>
            </a:r>
            <a:r>
              <a:rPr lang="en-ZA" i="1" dirty="0" smtClean="0"/>
              <a:t>”</a:t>
            </a:r>
            <a:r>
              <a:rPr lang="en-ZA" dirty="0" smtClean="0"/>
              <a:t> means </a:t>
            </a:r>
            <a:r>
              <a:rPr lang="en-ZA" i="1" dirty="0" smtClean="0"/>
              <a:t>“mountain” </a:t>
            </a:r>
            <a:r>
              <a:rPr lang="en-ZA" dirty="0" smtClean="0"/>
              <a:t>or </a:t>
            </a:r>
            <a:r>
              <a:rPr lang="en-ZA" i="1" dirty="0" smtClean="0"/>
              <a:t>“cave” </a:t>
            </a:r>
            <a:r>
              <a:rPr lang="en-ZA" dirty="0" smtClean="0"/>
              <a:t>and #1412 “</a:t>
            </a:r>
            <a:r>
              <a:rPr lang="en-ZA" i="1" dirty="0" err="1" smtClean="0"/>
              <a:t>Haggidgad</a:t>
            </a:r>
            <a:r>
              <a:rPr lang="en-ZA" i="1" dirty="0" smtClean="0"/>
              <a:t>”</a:t>
            </a:r>
            <a:r>
              <a:rPr lang="en-ZA" dirty="0" smtClean="0"/>
              <a:t> means </a:t>
            </a:r>
            <a:r>
              <a:rPr lang="en-ZA" i="1" dirty="0" smtClean="0"/>
              <a:t>“the thunder”. </a:t>
            </a:r>
            <a:r>
              <a:rPr lang="en-ZA" dirty="0" smtClean="0"/>
              <a:t>Here we see </a:t>
            </a:r>
            <a:r>
              <a:rPr lang="en-ZA" i="1" dirty="0" smtClean="0"/>
              <a:t>“mountain of thunder”.  </a:t>
            </a:r>
          </a:p>
          <a:p>
            <a:pPr>
              <a:lnSpc>
                <a:spcPts val="2100"/>
              </a:lnSpc>
            </a:pPr>
            <a:r>
              <a:rPr lang="en-ZA" dirty="0" smtClean="0"/>
              <a:t>They pitched in </a:t>
            </a:r>
            <a:r>
              <a:rPr lang="en-ZA" dirty="0" err="1" smtClean="0">
                <a:solidFill>
                  <a:schemeClr val="accent3">
                    <a:lumMod val="60000"/>
                    <a:lumOff val="40000"/>
                  </a:schemeClr>
                </a:solidFill>
              </a:rPr>
              <a:t>Yotbathah</a:t>
            </a:r>
            <a:r>
              <a:rPr lang="en-ZA" dirty="0" smtClean="0">
                <a:solidFill>
                  <a:schemeClr val="accent3">
                    <a:lumMod val="60000"/>
                    <a:lumOff val="40000"/>
                  </a:schemeClr>
                </a:solidFill>
              </a:rPr>
              <a:t> </a:t>
            </a:r>
            <a:r>
              <a:rPr lang="en-ZA" dirty="0" smtClean="0"/>
              <a:t>– #3193, meaning </a:t>
            </a:r>
            <a:r>
              <a:rPr lang="en-ZA" i="1" dirty="0" smtClean="0"/>
              <a:t>“pleasantness” or “rejoicing</a:t>
            </a:r>
            <a:r>
              <a:rPr lang="en-ZA" dirty="0" smtClean="0"/>
              <a:t>”. </a:t>
            </a:r>
          </a:p>
          <a:p>
            <a:pPr>
              <a:lnSpc>
                <a:spcPts val="2100"/>
              </a:lnSpc>
            </a:pPr>
            <a:r>
              <a:rPr lang="en-ZA" dirty="0" smtClean="0"/>
              <a:t>They encamped next at </a:t>
            </a:r>
            <a:r>
              <a:rPr lang="en-ZA" dirty="0" err="1" smtClean="0">
                <a:solidFill>
                  <a:schemeClr val="accent3">
                    <a:lumMod val="60000"/>
                    <a:lumOff val="40000"/>
                  </a:schemeClr>
                </a:solidFill>
              </a:rPr>
              <a:t>Abronah</a:t>
            </a:r>
            <a:r>
              <a:rPr lang="en-ZA" dirty="0" smtClean="0"/>
              <a:t> – #5684, meaning </a:t>
            </a:r>
            <a:r>
              <a:rPr lang="en-ZA" i="1" dirty="0" smtClean="0"/>
              <a:t>“passage” </a:t>
            </a:r>
            <a:r>
              <a:rPr lang="en-ZA" dirty="0" smtClean="0"/>
              <a:t>and is also a variation of the word </a:t>
            </a:r>
            <a:r>
              <a:rPr lang="en-ZA" i="1" dirty="0" smtClean="0"/>
              <a:t>“Hebrew”, </a:t>
            </a:r>
            <a:r>
              <a:rPr lang="en-ZA" dirty="0" smtClean="0"/>
              <a:t>meaning </a:t>
            </a:r>
            <a:r>
              <a:rPr lang="en-ZA" i="1" dirty="0" smtClean="0"/>
              <a:t>“to pass over”. </a:t>
            </a:r>
          </a:p>
          <a:p>
            <a:pPr>
              <a:lnSpc>
                <a:spcPts val="2100"/>
              </a:lnSpc>
            </a:pPr>
            <a:r>
              <a:rPr lang="en-ZA" dirty="0" smtClean="0"/>
              <a:t>They encamped at </a:t>
            </a:r>
            <a:r>
              <a:rPr lang="en-ZA" dirty="0" err="1" smtClean="0">
                <a:solidFill>
                  <a:schemeClr val="accent3">
                    <a:lumMod val="60000"/>
                    <a:lumOff val="40000"/>
                  </a:schemeClr>
                </a:solidFill>
              </a:rPr>
              <a:t>Etzion</a:t>
            </a:r>
            <a:r>
              <a:rPr lang="en-ZA" dirty="0" smtClean="0">
                <a:solidFill>
                  <a:schemeClr val="accent3">
                    <a:lumMod val="60000"/>
                    <a:lumOff val="40000"/>
                  </a:schemeClr>
                </a:solidFill>
              </a:rPr>
              <a:t> Geber </a:t>
            </a:r>
            <a:r>
              <a:rPr lang="en-ZA" dirty="0" smtClean="0"/>
              <a:t>– #6100, meaning </a:t>
            </a:r>
            <a:r>
              <a:rPr lang="en-ZA" i="1" dirty="0" smtClean="0"/>
              <a:t>“strength of a warrior”. </a:t>
            </a:r>
          </a:p>
          <a:p>
            <a:pPr>
              <a:lnSpc>
                <a:spcPts val="2100"/>
              </a:lnSpc>
            </a:pPr>
            <a:r>
              <a:rPr lang="en-ZA" dirty="0" smtClean="0"/>
              <a:t>They pitched in the </a:t>
            </a:r>
            <a:r>
              <a:rPr lang="en-ZA" dirty="0" smtClean="0">
                <a:solidFill>
                  <a:schemeClr val="accent3">
                    <a:lumMod val="60000"/>
                    <a:lumOff val="40000"/>
                  </a:schemeClr>
                </a:solidFill>
              </a:rPr>
              <a:t>Wilderness of </a:t>
            </a:r>
            <a:r>
              <a:rPr lang="en-ZA" dirty="0" err="1" smtClean="0">
                <a:solidFill>
                  <a:schemeClr val="accent3">
                    <a:lumMod val="60000"/>
                    <a:lumOff val="40000"/>
                  </a:schemeClr>
                </a:solidFill>
              </a:rPr>
              <a:t>Tsin</a:t>
            </a:r>
            <a:r>
              <a:rPr lang="en-ZA" dirty="0" smtClean="0"/>
              <a:t> – #6790, meaning </a:t>
            </a:r>
            <a:r>
              <a:rPr lang="en-ZA" i="1" dirty="0" smtClean="0"/>
              <a:t>“palm tree</a:t>
            </a:r>
            <a:r>
              <a:rPr lang="en-ZA" dirty="0" smtClean="0"/>
              <a:t>” which is </a:t>
            </a:r>
            <a:r>
              <a:rPr lang="en-ZA" dirty="0" err="1" smtClean="0"/>
              <a:t>Qadesh</a:t>
            </a:r>
            <a:r>
              <a:rPr lang="en-ZA" dirty="0" smtClean="0"/>
              <a:t> – #6946, meaning “</a:t>
            </a:r>
            <a:r>
              <a:rPr lang="en-ZA" i="1" dirty="0" smtClean="0"/>
              <a:t>set apart, consecrated (holy)”.</a:t>
            </a:r>
            <a:r>
              <a:rPr lang="en-ZA" dirty="0" smtClean="0"/>
              <a:t> Palm trees represent righteous men in Scripture. Here it speaks of righteous men as being set apart. It was here that Moshe and Aaron, got angry with the people for contending with Elohim in their thirst, and Moshe </a:t>
            </a:r>
            <a:r>
              <a:rPr lang="en-ZA" i="1" dirty="0" smtClean="0"/>
              <a:t>“struck” the “rock” </a:t>
            </a:r>
            <a:r>
              <a:rPr lang="en-ZA" dirty="0" smtClean="0"/>
              <a:t>twice, while Elohim instructed Moshe to </a:t>
            </a:r>
            <a:r>
              <a:rPr lang="en-ZA" i="1" dirty="0" smtClean="0"/>
              <a:t>“speak” </a:t>
            </a:r>
            <a:r>
              <a:rPr lang="en-ZA" dirty="0" smtClean="0"/>
              <a:t>to the rock. As a result, </a:t>
            </a:r>
            <a:r>
              <a:rPr lang="en-ZA" dirty="0" err="1" smtClean="0"/>
              <a:t>Hashem</a:t>
            </a:r>
            <a:r>
              <a:rPr lang="en-ZA" dirty="0" smtClean="0"/>
              <a:t> called the place </a:t>
            </a:r>
            <a:r>
              <a:rPr lang="en-ZA" dirty="0" err="1" smtClean="0"/>
              <a:t>Meribah</a:t>
            </a:r>
            <a:r>
              <a:rPr lang="en-ZA" dirty="0" smtClean="0"/>
              <a:t>, or the </a:t>
            </a:r>
            <a:r>
              <a:rPr lang="en-ZA" i="1" dirty="0" smtClean="0"/>
              <a:t>“waters of contention” </a:t>
            </a:r>
            <a:r>
              <a:rPr lang="en-ZA" dirty="0" smtClean="0"/>
              <a:t>and Moshe and Aaron were forbidden to enter the Land. </a:t>
            </a:r>
            <a:endParaRPr lang="en-Z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STAGE 2 – BIGGER PICTURE</a:t>
            </a:r>
            <a:endParaRPr lang="en-ZA" dirty="0"/>
          </a:p>
        </p:txBody>
      </p:sp>
      <p:sp>
        <p:nvSpPr>
          <p:cNvPr id="3" name="Content Placeholder 2"/>
          <p:cNvSpPr>
            <a:spLocks noGrp="1"/>
          </p:cNvSpPr>
          <p:nvPr>
            <p:ph idx="1"/>
          </p:nvPr>
        </p:nvSpPr>
        <p:spPr/>
        <p:txBody>
          <a:bodyPr>
            <a:noAutofit/>
          </a:bodyPr>
          <a:lstStyle/>
          <a:p>
            <a:pPr>
              <a:lnSpc>
                <a:spcPts val="2300"/>
              </a:lnSpc>
            </a:pPr>
            <a:r>
              <a:rPr lang="en-ZA" dirty="0" smtClean="0"/>
              <a:t>Verse 19 speaks of </a:t>
            </a:r>
            <a:r>
              <a:rPr lang="en-ZA" dirty="0" err="1" smtClean="0"/>
              <a:t>Rimmon</a:t>
            </a:r>
            <a:r>
              <a:rPr lang="en-ZA" dirty="0" smtClean="0"/>
              <a:t> </a:t>
            </a:r>
            <a:r>
              <a:rPr lang="en-ZA" dirty="0" err="1" smtClean="0"/>
              <a:t>Perets</a:t>
            </a:r>
            <a:r>
              <a:rPr lang="en-ZA" dirty="0" smtClean="0"/>
              <a:t>; which indicates that the testimony or Word of the </a:t>
            </a:r>
            <a:r>
              <a:rPr lang="en-ZA" i="1" dirty="0" smtClean="0"/>
              <a:t>“Breaker” </a:t>
            </a:r>
            <a:r>
              <a:rPr lang="en-ZA" dirty="0" smtClean="0"/>
              <a:t>produces abundant fruit. There are quite a few references, throughout Psalms and Proverbs, as well as the rest of Scripture, to the purification, tempering, brightness, sweetness, fatness and correction this Word brings to the individual and the whole assembly. </a:t>
            </a:r>
          </a:p>
          <a:p>
            <a:pPr>
              <a:lnSpc>
                <a:spcPts val="2300"/>
              </a:lnSpc>
            </a:pPr>
            <a:r>
              <a:rPr lang="en-ZA" dirty="0" smtClean="0"/>
              <a:t>There is </a:t>
            </a:r>
            <a:r>
              <a:rPr lang="en-ZA" i="1" dirty="0" smtClean="0"/>
              <a:t>“twisting of truth” </a:t>
            </a:r>
            <a:r>
              <a:rPr lang="en-ZA" dirty="0" smtClean="0"/>
              <a:t>mentioned also; referring to the various attempts to pollute the Truth with false and contentious teachings that are designed to split the assembly of </a:t>
            </a:r>
            <a:r>
              <a:rPr lang="he-IL" dirty="0" smtClean="0"/>
              <a:t>יהוה</a:t>
            </a:r>
            <a:r>
              <a:rPr lang="en-ZA" dirty="0" smtClean="0"/>
              <a:t> and take some of His people off task. There was contention over the waters (living water or water of the Word). That contention caused even Moshe and Aaron, two of </a:t>
            </a:r>
            <a:r>
              <a:rPr lang="he-IL" dirty="0" smtClean="0"/>
              <a:t>יהוה</a:t>
            </a:r>
            <a:r>
              <a:rPr lang="en-ZA" dirty="0" smtClean="0"/>
              <a:t>’s most righteous men, to get angry and lose their own opportunity to enter into the Land. Let their mistake be a lesson to us, not to lose our tempers or our focus, which is always to set </a:t>
            </a:r>
            <a:r>
              <a:rPr lang="he-IL" dirty="0" smtClean="0"/>
              <a:t>יהוה</a:t>
            </a:r>
            <a:r>
              <a:rPr lang="en-ZA" dirty="0" smtClean="0"/>
              <a:t> apart in all things and to be obedient to Him. Everyone connected with this worldly system is trying to keep you from your inheritance. We have to choose which bank of the river are we going to live on. </a:t>
            </a:r>
            <a:endParaRPr lang="en-Z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mtClean="0"/>
              <a:t>STAGE 3 – MOUNT HOR, TSALMONAH, PUNON, OBOTH</a:t>
            </a:r>
            <a:endParaRPr lang="en-ZA" dirty="0"/>
          </a:p>
        </p:txBody>
      </p:sp>
      <p:sp>
        <p:nvSpPr>
          <p:cNvPr id="3" name="Content Placeholder 2"/>
          <p:cNvSpPr>
            <a:spLocks noGrp="1"/>
          </p:cNvSpPr>
          <p:nvPr>
            <p:ph idx="1"/>
          </p:nvPr>
        </p:nvSpPr>
        <p:spPr/>
        <p:txBody>
          <a:bodyPr>
            <a:normAutofit lnSpcReduction="10000"/>
          </a:bodyPr>
          <a:lstStyle/>
          <a:p>
            <a:r>
              <a:rPr lang="en-ZA" b="1" dirty="0" smtClean="0"/>
              <a:t>NUMBERS 33:37-49  </a:t>
            </a:r>
          </a:p>
          <a:p>
            <a:r>
              <a:rPr lang="en-ZA" dirty="0" smtClean="0"/>
              <a:t>They then pitched in </a:t>
            </a:r>
            <a:r>
              <a:rPr lang="en-ZA" dirty="0" smtClean="0">
                <a:solidFill>
                  <a:schemeClr val="accent3">
                    <a:lumMod val="60000"/>
                    <a:lumOff val="40000"/>
                  </a:schemeClr>
                </a:solidFill>
              </a:rPr>
              <a:t>Mount </a:t>
            </a:r>
            <a:r>
              <a:rPr lang="en-ZA" dirty="0" err="1" smtClean="0">
                <a:solidFill>
                  <a:schemeClr val="accent3">
                    <a:lumMod val="60000"/>
                    <a:lumOff val="40000"/>
                  </a:schemeClr>
                </a:solidFill>
              </a:rPr>
              <a:t>Hor</a:t>
            </a:r>
            <a:r>
              <a:rPr lang="en-ZA" dirty="0" smtClean="0"/>
              <a:t> – #2023, meaning </a:t>
            </a:r>
            <a:r>
              <a:rPr lang="en-ZA" dirty="0" smtClean="0">
                <a:solidFill>
                  <a:schemeClr val="accent3">
                    <a:lumMod val="60000"/>
                    <a:lumOff val="40000"/>
                  </a:schemeClr>
                </a:solidFill>
              </a:rPr>
              <a:t>“mountain of the cave”,</a:t>
            </a:r>
            <a:r>
              <a:rPr lang="en-ZA" dirty="0" smtClean="0"/>
              <a:t> in the edge of Edom – #0123, meaning </a:t>
            </a:r>
            <a:r>
              <a:rPr lang="en-ZA" i="1" dirty="0" smtClean="0"/>
              <a:t>“red – children of Esau”</a:t>
            </a:r>
            <a:r>
              <a:rPr lang="en-ZA" dirty="0" smtClean="0"/>
              <a:t> or another word for </a:t>
            </a:r>
            <a:r>
              <a:rPr lang="en-ZA" i="1" dirty="0" smtClean="0"/>
              <a:t>“Adam or man” </a:t>
            </a:r>
            <a:r>
              <a:rPr lang="en-ZA" dirty="0" smtClean="0"/>
              <a:t>where Aaron (whose name means </a:t>
            </a:r>
            <a:r>
              <a:rPr lang="en-ZA" i="1" dirty="0" smtClean="0"/>
              <a:t>“enlightener”) </a:t>
            </a:r>
            <a:r>
              <a:rPr lang="en-ZA" dirty="0" smtClean="0"/>
              <a:t>died. </a:t>
            </a:r>
          </a:p>
          <a:p>
            <a:r>
              <a:rPr lang="en-ZA" dirty="0" smtClean="0"/>
              <a:t>They pitched in </a:t>
            </a:r>
            <a:r>
              <a:rPr lang="en-ZA" dirty="0" err="1" smtClean="0">
                <a:solidFill>
                  <a:schemeClr val="accent3">
                    <a:lumMod val="60000"/>
                    <a:lumOff val="40000"/>
                  </a:schemeClr>
                </a:solidFill>
              </a:rPr>
              <a:t>Tsalmonah</a:t>
            </a:r>
            <a:r>
              <a:rPr lang="en-ZA" dirty="0" smtClean="0">
                <a:solidFill>
                  <a:schemeClr val="accent3">
                    <a:lumMod val="60000"/>
                    <a:lumOff val="40000"/>
                  </a:schemeClr>
                </a:solidFill>
              </a:rPr>
              <a:t> </a:t>
            </a:r>
            <a:r>
              <a:rPr lang="en-ZA" dirty="0" smtClean="0"/>
              <a:t>– #6758, meaning </a:t>
            </a:r>
            <a:r>
              <a:rPr lang="en-ZA" i="1" dirty="0" smtClean="0"/>
              <a:t>“shadow of death”. </a:t>
            </a:r>
            <a:r>
              <a:rPr lang="en-ZA" dirty="0" smtClean="0"/>
              <a:t>Psalm 23 David walked through his own wilderness experience. It’s also interesting that it was here, near the end of their journey, that Israel grumbled and rebelled in their hearts once again and </a:t>
            </a:r>
            <a:r>
              <a:rPr lang="he-IL" dirty="0" smtClean="0"/>
              <a:t>יהוה</a:t>
            </a:r>
            <a:r>
              <a:rPr lang="en-ZA" dirty="0" smtClean="0"/>
              <a:t> sent fiery serpents among the people to bite them, and many died. </a:t>
            </a:r>
          </a:p>
          <a:p>
            <a:r>
              <a:rPr lang="en-ZA" dirty="0" smtClean="0"/>
              <a:t>They camped next in </a:t>
            </a:r>
            <a:r>
              <a:rPr lang="en-ZA" dirty="0" err="1" smtClean="0">
                <a:solidFill>
                  <a:schemeClr val="accent3">
                    <a:lumMod val="60000"/>
                    <a:lumOff val="40000"/>
                  </a:schemeClr>
                </a:solidFill>
              </a:rPr>
              <a:t>Punon</a:t>
            </a:r>
            <a:r>
              <a:rPr lang="en-ZA" dirty="0" smtClean="0"/>
              <a:t> – #6325, meaning </a:t>
            </a:r>
            <a:r>
              <a:rPr lang="en-ZA" i="1" dirty="0" smtClean="0"/>
              <a:t>“darkness” </a:t>
            </a:r>
            <a:r>
              <a:rPr lang="en-ZA" dirty="0" smtClean="0"/>
              <a:t>or </a:t>
            </a:r>
            <a:r>
              <a:rPr lang="en-ZA" i="1" dirty="0" smtClean="0"/>
              <a:t>“obscurity”</a:t>
            </a:r>
            <a:r>
              <a:rPr lang="en-ZA" dirty="0" smtClean="0"/>
              <a:t> (as in outer darkness). </a:t>
            </a:r>
          </a:p>
          <a:p>
            <a:r>
              <a:rPr lang="en-ZA" dirty="0" smtClean="0"/>
              <a:t>They pitched in </a:t>
            </a:r>
            <a:r>
              <a:rPr lang="en-ZA" dirty="0" err="1" smtClean="0">
                <a:solidFill>
                  <a:schemeClr val="accent3">
                    <a:lumMod val="60000"/>
                    <a:lumOff val="40000"/>
                  </a:schemeClr>
                </a:solidFill>
              </a:rPr>
              <a:t>Oboth</a:t>
            </a:r>
            <a:r>
              <a:rPr lang="en-ZA" dirty="0" smtClean="0"/>
              <a:t> – #088, another Hebrew word with two meanings. First there’s “</a:t>
            </a:r>
            <a:r>
              <a:rPr lang="en-ZA" i="1" dirty="0" smtClean="0"/>
              <a:t>water skins”, </a:t>
            </a:r>
            <a:r>
              <a:rPr lang="en-ZA" dirty="0" smtClean="0"/>
              <a:t>or second “</a:t>
            </a:r>
            <a:r>
              <a:rPr lang="en-ZA" i="1" dirty="0" smtClean="0"/>
              <a:t>those who have familiar spirits”. </a:t>
            </a:r>
            <a:r>
              <a:rPr lang="en-ZA" dirty="0" smtClean="0"/>
              <a:t>This word refers to those who worship the </a:t>
            </a:r>
            <a:r>
              <a:rPr lang="en-ZA" i="1" dirty="0" smtClean="0"/>
              <a:t>“fathers”</a:t>
            </a:r>
            <a:r>
              <a:rPr lang="en-ZA" dirty="0" smtClean="0"/>
              <a:t> or dead ancestors, practice necromancy. </a:t>
            </a:r>
          </a:p>
          <a:p>
            <a:endParaRPr lang="en-ZA" dirty="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mtClean="0"/>
              <a:t>STAGE 3 – LYE HA-ABARIM &amp; DIBON</a:t>
            </a:r>
            <a:endParaRPr lang="en-ZA" dirty="0"/>
          </a:p>
        </p:txBody>
      </p:sp>
      <p:sp>
        <p:nvSpPr>
          <p:cNvPr id="3" name="Content Placeholder 2"/>
          <p:cNvSpPr>
            <a:spLocks noGrp="1"/>
          </p:cNvSpPr>
          <p:nvPr>
            <p:ph idx="1"/>
          </p:nvPr>
        </p:nvSpPr>
        <p:spPr/>
        <p:txBody>
          <a:bodyPr/>
          <a:lstStyle/>
          <a:p>
            <a:r>
              <a:rPr lang="en-ZA" dirty="0" smtClean="0"/>
              <a:t>They pitched in </a:t>
            </a:r>
            <a:r>
              <a:rPr lang="en-ZA" dirty="0" err="1" smtClean="0">
                <a:solidFill>
                  <a:schemeClr val="accent3">
                    <a:lumMod val="60000"/>
                    <a:lumOff val="40000"/>
                  </a:schemeClr>
                </a:solidFill>
              </a:rPr>
              <a:t>Iye</a:t>
            </a:r>
            <a:r>
              <a:rPr lang="en-ZA" dirty="0" smtClean="0">
                <a:solidFill>
                  <a:schemeClr val="accent3">
                    <a:lumMod val="60000"/>
                    <a:lumOff val="40000"/>
                  </a:schemeClr>
                </a:solidFill>
              </a:rPr>
              <a:t> Ha-</a:t>
            </a:r>
            <a:r>
              <a:rPr lang="en-ZA" dirty="0" err="1" smtClean="0">
                <a:solidFill>
                  <a:schemeClr val="accent3">
                    <a:lumMod val="60000"/>
                    <a:lumOff val="40000"/>
                  </a:schemeClr>
                </a:solidFill>
              </a:rPr>
              <a:t>Abarim</a:t>
            </a:r>
            <a:r>
              <a:rPr lang="en-ZA" dirty="0" smtClean="0">
                <a:solidFill>
                  <a:schemeClr val="accent3">
                    <a:lumMod val="60000"/>
                    <a:lumOff val="40000"/>
                  </a:schemeClr>
                </a:solidFill>
              </a:rPr>
              <a:t> </a:t>
            </a:r>
            <a:r>
              <a:rPr lang="en-ZA" dirty="0" smtClean="0"/>
              <a:t>– #5856 and #5674, meaning </a:t>
            </a:r>
            <a:r>
              <a:rPr lang="en-ZA" i="1" dirty="0" smtClean="0"/>
              <a:t>“ruins of </a:t>
            </a:r>
            <a:r>
              <a:rPr lang="en-ZA" i="1" dirty="0" err="1" smtClean="0"/>
              <a:t>Abarim</a:t>
            </a:r>
            <a:r>
              <a:rPr lang="en-ZA" i="1" dirty="0" smtClean="0"/>
              <a:t>”, </a:t>
            </a:r>
            <a:r>
              <a:rPr lang="en-ZA" dirty="0" smtClean="0"/>
              <a:t>or perhaps better translated as “</a:t>
            </a:r>
            <a:r>
              <a:rPr lang="en-ZA" i="1" dirty="0" smtClean="0"/>
              <a:t>remains of </a:t>
            </a:r>
            <a:r>
              <a:rPr lang="en-ZA" i="1" dirty="0" err="1" smtClean="0"/>
              <a:t>Abarim</a:t>
            </a:r>
            <a:r>
              <a:rPr lang="en-ZA" i="1" dirty="0" smtClean="0"/>
              <a:t>” </a:t>
            </a:r>
            <a:r>
              <a:rPr lang="en-ZA" dirty="0" smtClean="0"/>
              <a:t>as this is speaking of an </a:t>
            </a:r>
            <a:r>
              <a:rPr lang="en-ZA" dirty="0" err="1" smtClean="0"/>
              <a:t>archeological</a:t>
            </a:r>
            <a:r>
              <a:rPr lang="en-ZA" dirty="0" smtClean="0"/>
              <a:t> or heritage site. “</a:t>
            </a:r>
            <a:r>
              <a:rPr lang="en-ZA" i="1" dirty="0" err="1" smtClean="0"/>
              <a:t>Abarim</a:t>
            </a:r>
            <a:r>
              <a:rPr lang="en-ZA" i="1" dirty="0" smtClean="0"/>
              <a:t>” or “</a:t>
            </a:r>
            <a:r>
              <a:rPr lang="en-ZA" i="1" dirty="0" err="1" smtClean="0"/>
              <a:t>Ibrim</a:t>
            </a:r>
            <a:r>
              <a:rPr lang="en-ZA" i="1" dirty="0" smtClean="0"/>
              <a:t>” </a:t>
            </a:r>
            <a:r>
              <a:rPr lang="en-ZA" dirty="0" smtClean="0"/>
              <a:t>is the plural of </a:t>
            </a:r>
            <a:r>
              <a:rPr lang="en-ZA" i="1" dirty="0" smtClean="0"/>
              <a:t>“Hebrew”, </a:t>
            </a:r>
            <a:r>
              <a:rPr lang="en-ZA" dirty="0" smtClean="0"/>
              <a:t>which means </a:t>
            </a:r>
            <a:r>
              <a:rPr lang="en-ZA" i="1" dirty="0" smtClean="0"/>
              <a:t>“passing over” or “emigrating”. </a:t>
            </a:r>
            <a:r>
              <a:rPr lang="en-ZA" dirty="0" smtClean="0"/>
              <a:t>It’s as if this verse is referring to crossing the remains of past “</a:t>
            </a:r>
            <a:r>
              <a:rPr lang="en-ZA" i="1" dirty="0" smtClean="0"/>
              <a:t>emigrations” </a:t>
            </a:r>
            <a:r>
              <a:rPr lang="en-ZA" dirty="0" smtClean="0"/>
              <a:t>or </a:t>
            </a:r>
            <a:r>
              <a:rPr lang="en-ZA" i="1" dirty="0" smtClean="0"/>
              <a:t>“passing's over”. </a:t>
            </a:r>
            <a:r>
              <a:rPr lang="en-ZA" dirty="0" smtClean="0"/>
              <a:t>In this context, </a:t>
            </a:r>
            <a:r>
              <a:rPr lang="en-ZA" i="1" dirty="0" smtClean="0"/>
              <a:t>“the remains of the Hebrews”, </a:t>
            </a:r>
            <a:r>
              <a:rPr lang="en-ZA" dirty="0" smtClean="0"/>
              <a:t>repeating what’s been done before in the same location. This is in the border of Moab – meaning </a:t>
            </a:r>
            <a:r>
              <a:rPr lang="en-ZA" i="1" dirty="0" smtClean="0"/>
              <a:t>“of his father”; </a:t>
            </a:r>
            <a:r>
              <a:rPr lang="en-ZA" dirty="0" smtClean="0"/>
              <a:t>again, referring to the emigrations of our fathers. It is here that those wandering see and discover the path of those who went before them into the Land. </a:t>
            </a:r>
          </a:p>
          <a:p>
            <a:r>
              <a:rPr lang="en-ZA" dirty="0" smtClean="0"/>
              <a:t>They pitched in </a:t>
            </a:r>
            <a:r>
              <a:rPr lang="en-ZA" dirty="0" err="1" smtClean="0">
                <a:solidFill>
                  <a:schemeClr val="accent3">
                    <a:lumMod val="60000"/>
                    <a:lumOff val="40000"/>
                  </a:schemeClr>
                </a:solidFill>
              </a:rPr>
              <a:t>Dibon</a:t>
            </a:r>
            <a:r>
              <a:rPr lang="en-ZA" dirty="0" smtClean="0">
                <a:solidFill>
                  <a:schemeClr val="accent3">
                    <a:lumMod val="60000"/>
                    <a:lumOff val="40000"/>
                  </a:schemeClr>
                </a:solidFill>
              </a:rPr>
              <a:t> Gad</a:t>
            </a:r>
            <a:r>
              <a:rPr lang="en-ZA" dirty="0" smtClean="0"/>
              <a:t>. </a:t>
            </a:r>
            <a:r>
              <a:rPr lang="en-ZA" i="1" dirty="0" smtClean="0"/>
              <a:t>“</a:t>
            </a:r>
            <a:r>
              <a:rPr lang="en-ZA" i="1" dirty="0" err="1" smtClean="0"/>
              <a:t>Dibon</a:t>
            </a:r>
            <a:r>
              <a:rPr lang="en-ZA" i="1" dirty="0" smtClean="0"/>
              <a:t>”</a:t>
            </a:r>
            <a:r>
              <a:rPr lang="en-ZA" dirty="0" smtClean="0"/>
              <a:t> is Strong’s #1769, meaning </a:t>
            </a:r>
            <a:r>
              <a:rPr lang="en-ZA" i="1" dirty="0" smtClean="0"/>
              <a:t>“wasting” or “pining away”. </a:t>
            </a:r>
            <a:r>
              <a:rPr lang="en-ZA" dirty="0" smtClean="0"/>
              <a:t>The word “</a:t>
            </a:r>
            <a:r>
              <a:rPr lang="en-ZA" i="1" dirty="0" smtClean="0"/>
              <a:t>Gad”</a:t>
            </a:r>
            <a:r>
              <a:rPr lang="en-ZA" dirty="0" smtClean="0"/>
              <a:t> was added by translators and does not appear in the Hebrew Torah; as this ruined city was later rebuilt by the </a:t>
            </a:r>
            <a:r>
              <a:rPr lang="en-ZA" dirty="0" err="1" smtClean="0"/>
              <a:t>B’nei</a:t>
            </a:r>
            <a:r>
              <a:rPr lang="en-ZA" dirty="0" smtClean="0"/>
              <a:t> Gad, the Tribe of Gad. By adding </a:t>
            </a:r>
            <a:r>
              <a:rPr lang="en-ZA" i="1" dirty="0" smtClean="0"/>
              <a:t>“Gad”, </a:t>
            </a:r>
            <a:r>
              <a:rPr lang="en-ZA" dirty="0" smtClean="0"/>
              <a:t>you would get </a:t>
            </a:r>
            <a:r>
              <a:rPr lang="en-ZA" i="1" dirty="0" smtClean="0"/>
              <a:t>“wasting fortune” </a:t>
            </a:r>
            <a:r>
              <a:rPr lang="en-ZA" dirty="0" smtClean="0"/>
              <a:t>for </a:t>
            </a:r>
            <a:r>
              <a:rPr lang="en-ZA" dirty="0" err="1" smtClean="0"/>
              <a:t>Dibon</a:t>
            </a:r>
            <a:r>
              <a:rPr lang="en-ZA" dirty="0" smtClean="0"/>
              <a:t> Gad. </a:t>
            </a:r>
          </a:p>
          <a:p>
            <a:endParaRPr lang="en-ZA" dirty="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mtClean="0"/>
              <a:t>STAGE 3 – ALMON DIBLATHAYEMAH &amp; MOUNTAINS OF ABRIM</a:t>
            </a:r>
            <a:endParaRPr lang="en-ZA" dirty="0"/>
          </a:p>
        </p:txBody>
      </p:sp>
      <p:sp>
        <p:nvSpPr>
          <p:cNvPr id="3" name="Content Placeholder 2"/>
          <p:cNvSpPr>
            <a:spLocks noGrp="1"/>
          </p:cNvSpPr>
          <p:nvPr>
            <p:ph idx="1"/>
          </p:nvPr>
        </p:nvSpPr>
        <p:spPr/>
        <p:txBody>
          <a:bodyPr/>
          <a:lstStyle/>
          <a:p>
            <a:r>
              <a:rPr lang="en-ZA" dirty="0" smtClean="0"/>
              <a:t>They encamped next in </a:t>
            </a:r>
            <a:r>
              <a:rPr lang="en-ZA" dirty="0" err="1" smtClean="0">
                <a:solidFill>
                  <a:schemeClr val="accent3">
                    <a:lumMod val="60000"/>
                    <a:lumOff val="40000"/>
                  </a:schemeClr>
                </a:solidFill>
              </a:rPr>
              <a:t>Almon</a:t>
            </a:r>
            <a:r>
              <a:rPr lang="en-ZA" dirty="0" smtClean="0">
                <a:solidFill>
                  <a:schemeClr val="accent3">
                    <a:lumMod val="60000"/>
                    <a:lumOff val="40000"/>
                  </a:schemeClr>
                </a:solidFill>
              </a:rPr>
              <a:t> </a:t>
            </a:r>
            <a:r>
              <a:rPr lang="en-ZA" dirty="0" err="1" smtClean="0">
                <a:solidFill>
                  <a:schemeClr val="accent3">
                    <a:lumMod val="60000"/>
                    <a:lumOff val="40000"/>
                  </a:schemeClr>
                </a:solidFill>
              </a:rPr>
              <a:t>Diblathayemah</a:t>
            </a:r>
            <a:r>
              <a:rPr lang="en-ZA" dirty="0" smtClean="0">
                <a:solidFill>
                  <a:schemeClr val="accent3">
                    <a:lumMod val="60000"/>
                    <a:lumOff val="40000"/>
                  </a:schemeClr>
                </a:solidFill>
              </a:rPr>
              <a:t> </a:t>
            </a:r>
            <a:r>
              <a:rPr lang="en-ZA" dirty="0" smtClean="0"/>
              <a:t>– #5960, meaning </a:t>
            </a:r>
            <a:r>
              <a:rPr lang="en-ZA" i="1" dirty="0" smtClean="0"/>
              <a:t>“concealed” </a:t>
            </a:r>
            <a:r>
              <a:rPr lang="en-ZA" dirty="0" smtClean="0"/>
              <a:t>or </a:t>
            </a:r>
            <a:r>
              <a:rPr lang="en-ZA" i="1" dirty="0" smtClean="0"/>
              <a:t>“hidden”</a:t>
            </a:r>
            <a:r>
              <a:rPr lang="en-ZA" dirty="0" smtClean="0"/>
              <a:t> and #1690 which means </a:t>
            </a:r>
            <a:r>
              <a:rPr lang="en-ZA" i="1" dirty="0" smtClean="0"/>
              <a:t>“fig cakes”. </a:t>
            </a:r>
            <a:r>
              <a:rPr lang="en-ZA" dirty="0" smtClean="0"/>
              <a:t>This is a word play as </a:t>
            </a:r>
            <a:r>
              <a:rPr lang="en-ZA" i="1" dirty="0" smtClean="0"/>
              <a:t>“figs” </a:t>
            </a:r>
            <a:r>
              <a:rPr lang="en-ZA" dirty="0" smtClean="0"/>
              <a:t>represent the fruit of Israel and </a:t>
            </a:r>
            <a:r>
              <a:rPr lang="en-ZA" i="1" dirty="0" smtClean="0"/>
              <a:t>“cakes” </a:t>
            </a:r>
            <a:r>
              <a:rPr lang="en-ZA" dirty="0" smtClean="0"/>
              <a:t>refer to the individual tribes. The </a:t>
            </a:r>
            <a:r>
              <a:rPr lang="en-ZA" i="1" dirty="0" smtClean="0"/>
              <a:t>“showbread” </a:t>
            </a:r>
            <a:r>
              <a:rPr lang="en-ZA" dirty="0" smtClean="0"/>
              <a:t>was made into cakes. Here we see the reference to the “</a:t>
            </a:r>
            <a:r>
              <a:rPr lang="en-ZA" i="1" dirty="0" smtClean="0"/>
              <a:t>hidden (or dispersed) tribes of Israel”</a:t>
            </a:r>
            <a:r>
              <a:rPr lang="en-ZA" dirty="0" smtClean="0"/>
              <a:t>. There is also a spiritual meaning here, in that </a:t>
            </a:r>
            <a:r>
              <a:rPr lang="en-ZA" i="1" dirty="0" smtClean="0"/>
              <a:t>“figs”</a:t>
            </a:r>
            <a:r>
              <a:rPr lang="en-ZA" dirty="0" smtClean="0"/>
              <a:t> represent the fruit of the Spirit and </a:t>
            </a:r>
            <a:r>
              <a:rPr lang="en-ZA" i="1" dirty="0" smtClean="0"/>
              <a:t>“cakes” </a:t>
            </a:r>
            <a:r>
              <a:rPr lang="en-ZA" dirty="0" smtClean="0"/>
              <a:t>represent </a:t>
            </a:r>
            <a:r>
              <a:rPr lang="en-ZA" i="1" dirty="0" smtClean="0"/>
              <a:t>“bread”, </a:t>
            </a:r>
            <a:r>
              <a:rPr lang="en-ZA" dirty="0" smtClean="0"/>
              <a:t>the substance of nourishment. In this picture, we see a people hidden or concealed being nourished by the fruits of the Spirit. </a:t>
            </a:r>
          </a:p>
          <a:p>
            <a:endParaRPr lang="en-ZA" dirty="0" smtClean="0"/>
          </a:p>
          <a:p>
            <a:r>
              <a:rPr lang="en-ZA" dirty="0" smtClean="0"/>
              <a:t>They pitched in the </a:t>
            </a:r>
            <a:r>
              <a:rPr lang="en-ZA" dirty="0" smtClean="0">
                <a:solidFill>
                  <a:schemeClr val="accent3">
                    <a:lumMod val="60000"/>
                    <a:lumOff val="40000"/>
                  </a:schemeClr>
                </a:solidFill>
              </a:rPr>
              <a:t>Mountains of </a:t>
            </a:r>
            <a:r>
              <a:rPr lang="en-ZA" dirty="0" err="1" smtClean="0">
                <a:solidFill>
                  <a:schemeClr val="accent3">
                    <a:lumMod val="60000"/>
                    <a:lumOff val="40000"/>
                  </a:schemeClr>
                </a:solidFill>
              </a:rPr>
              <a:t>Abarim</a:t>
            </a:r>
            <a:r>
              <a:rPr lang="en-ZA" dirty="0" smtClean="0">
                <a:solidFill>
                  <a:schemeClr val="accent3">
                    <a:lumMod val="60000"/>
                    <a:lumOff val="40000"/>
                  </a:schemeClr>
                </a:solidFill>
              </a:rPr>
              <a:t> </a:t>
            </a:r>
            <a:r>
              <a:rPr lang="en-ZA" dirty="0" smtClean="0"/>
              <a:t>– #5682, </a:t>
            </a:r>
            <a:r>
              <a:rPr lang="en-ZA" i="1" dirty="0" smtClean="0"/>
              <a:t>“the mountains of the Hebrews”</a:t>
            </a:r>
            <a:r>
              <a:rPr lang="en-ZA" dirty="0" smtClean="0"/>
              <a:t>, meaning or representing the </a:t>
            </a:r>
            <a:r>
              <a:rPr lang="en-ZA" i="1" dirty="0" smtClean="0"/>
              <a:t>“region beyond or across”, </a:t>
            </a:r>
            <a:r>
              <a:rPr lang="en-ZA" dirty="0" smtClean="0"/>
              <a:t>before Nebo – #5015, meaning </a:t>
            </a:r>
            <a:r>
              <a:rPr lang="en-ZA" i="1" dirty="0" smtClean="0"/>
              <a:t>“prophet”.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STAGE 3 – MO’AB &amp; YARDEN</a:t>
            </a:r>
            <a:endParaRPr lang="en-ZA" dirty="0"/>
          </a:p>
        </p:txBody>
      </p:sp>
      <p:sp>
        <p:nvSpPr>
          <p:cNvPr id="3" name="Content Placeholder 2"/>
          <p:cNvSpPr>
            <a:spLocks noGrp="1"/>
          </p:cNvSpPr>
          <p:nvPr>
            <p:ph idx="1"/>
          </p:nvPr>
        </p:nvSpPr>
        <p:spPr/>
        <p:txBody>
          <a:bodyPr/>
          <a:lstStyle/>
          <a:p>
            <a:r>
              <a:rPr lang="en-ZA" dirty="0" smtClean="0"/>
              <a:t>They then pitched in the plains (#6150 - wilderness) of </a:t>
            </a:r>
            <a:r>
              <a:rPr lang="en-ZA" dirty="0" smtClean="0">
                <a:solidFill>
                  <a:schemeClr val="accent3">
                    <a:lumMod val="60000"/>
                    <a:lumOff val="40000"/>
                  </a:schemeClr>
                </a:solidFill>
              </a:rPr>
              <a:t>Moab</a:t>
            </a:r>
            <a:r>
              <a:rPr lang="en-ZA" dirty="0" smtClean="0"/>
              <a:t> – meaning </a:t>
            </a:r>
            <a:r>
              <a:rPr lang="en-ZA" i="1" dirty="0" smtClean="0"/>
              <a:t>“of his father”, </a:t>
            </a:r>
            <a:r>
              <a:rPr lang="en-ZA" dirty="0" smtClean="0"/>
              <a:t>by the </a:t>
            </a:r>
            <a:r>
              <a:rPr lang="en-ZA" dirty="0" err="1" smtClean="0"/>
              <a:t>Yarden</a:t>
            </a:r>
            <a:r>
              <a:rPr lang="en-ZA" dirty="0" smtClean="0"/>
              <a:t> – #3383, meaning </a:t>
            </a:r>
            <a:r>
              <a:rPr lang="en-ZA" i="1" dirty="0" smtClean="0"/>
              <a:t>“descended or came down” </a:t>
            </a:r>
            <a:r>
              <a:rPr lang="en-ZA" dirty="0" smtClean="0"/>
              <a:t>(which is from </a:t>
            </a:r>
            <a:r>
              <a:rPr lang="en-ZA" i="1" dirty="0" smtClean="0"/>
              <a:t>“</a:t>
            </a:r>
            <a:r>
              <a:rPr lang="en-ZA" i="1" dirty="0" err="1" smtClean="0"/>
              <a:t>yarad</a:t>
            </a:r>
            <a:r>
              <a:rPr lang="en-ZA" i="1" dirty="0" smtClean="0"/>
              <a:t>” </a:t>
            </a:r>
            <a:r>
              <a:rPr lang="en-ZA" dirty="0" smtClean="0"/>
              <a:t>meaning </a:t>
            </a:r>
            <a:r>
              <a:rPr lang="en-ZA" i="1" dirty="0" smtClean="0"/>
              <a:t>“as revelation</a:t>
            </a:r>
            <a:r>
              <a:rPr lang="en-ZA" dirty="0" smtClean="0"/>
              <a:t>”), near </a:t>
            </a:r>
            <a:r>
              <a:rPr lang="en-ZA" dirty="0" err="1" smtClean="0"/>
              <a:t>Yeriho</a:t>
            </a:r>
            <a:r>
              <a:rPr lang="en-ZA" dirty="0" smtClean="0"/>
              <a:t> – #3405, meaning </a:t>
            </a:r>
            <a:r>
              <a:rPr lang="en-ZA" i="1" dirty="0" smtClean="0"/>
              <a:t>“city of the moon” or “fragrant place”. </a:t>
            </a:r>
          </a:p>
          <a:p>
            <a:endParaRPr lang="en-ZA" dirty="0" smtClean="0"/>
          </a:p>
          <a:p>
            <a:r>
              <a:rPr lang="en-ZA" dirty="0" smtClean="0"/>
              <a:t>They finally pitched at the </a:t>
            </a:r>
            <a:r>
              <a:rPr lang="en-ZA" dirty="0" err="1" smtClean="0">
                <a:solidFill>
                  <a:schemeClr val="accent3">
                    <a:lumMod val="60000"/>
                    <a:lumOff val="40000"/>
                  </a:schemeClr>
                </a:solidFill>
              </a:rPr>
              <a:t>Yarden</a:t>
            </a:r>
            <a:r>
              <a:rPr lang="en-ZA" dirty="0" smtClean="0"/>
              <a:t> – meaning </a:t>
            </a:r>
            <a:r>
              <a:rPr lang="en-ZA" i="1" dirty="0" smtClean="0"/>
              <a:t>“descend or came down (as revelation)” </a:t>
            </a:r>
            <a:r>
              <a:rPr lang="en-ZA" dirty="0" smtClean="0"/>
              <a:t>from </a:t>
            </a:r>
            <a:r>
              <a:rPr lang="en-ZA" dirty="0" err="1" smtClean="0"/>
              <a:t>Beyth</a:t>
            </a:r>
            <a:r>
              <a:rPr lang="en-ZA" dirty="0" smtClean="0"/>
              <a:t> </a:t>
            </a:r>
            <a:r>
              <a:rPr lang="en-ZA" dirty="0" err="1" smtClean="0"/>
              <a:t>Yeshimoth</a:t>
            </a:r>
            <a:r>
              <a:rPr lang="en-ZA" dirty="0" smtClean="0"/>
              <a:t> – #1020, meaning </a:t>
            </a:r>
            <a:r>
              <a:rPr lang="en-ZA" i="1" dirty="0" smtClean="0"/>
              <a:t>“house of desolation” </a:t>
            </a:r>
            <a:r>
              <a:rPr lang="en-ZA" dirty="0" smtClean="0"/>
              <a:t>even unto Abel </a:t>
            </a:r>
            <a:r>
              <a:rPr lang="en-ZA" dirty="0" err="1" smtClean="0"/>
              <a:t>Shittim</a:t>
            </a:r>
            <a:r>
              <a:rPr lang="en-ZA" dirty="0" smtClean="0"/>
              <a:t> – #063, meaning </a:t>
            </a:r>
            <a:r>
              <a:rPr lang="en-ZA" i="1" dirty="0" smtClean="0"/>
              <a:t>“meadows of acacias (or scourging)”. </a:t>
            </a:r>
            <a:r>
              <a:rPr lang="en-ZA" dirty="0" smtClean="0"/>
              <a:t>The first time they came to this place the daughters of Midian tempted the sons of Israel, fornicated with them and caused them to serve Baal </a:t>
            </a:r>
            <a:r>
              <a:rPr lang="en-ZA" dirty="0" err="1" smtClean="0"/>
              <a:t>Pe’or</a:t>
            </a:r>
            <a:r>
              <a:rPr lang="en-ZA" dirty="0" smtClean="0"/>
              <a:t> (lord of light). From there, the Children of Israel would pass over into the land of Canaan– #3667, meaning </a:t>
            </a:r>
            <a:r>
              <a:rPr lang="en-ZA" i="1" dirty="0" smtClean="0"/>
              <a:t>“lowland (to be humble or under authority)”. </a:t>
            </a:r>
            <a:endParaRPr lang="en-ZA" i="1"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STAGE 3 – BIGGER PICTURE</a:t>
            </a:r>
            <a:endParaRPr lang="en-ZA" dirty="0"/>
          </a:p>
        </p:txBody>
      </p:sp>
      <p:sp>
        <p:nvSpPr>
          <p:cNvPr id="3" name="Content Placeholder 2"/>
          <p:cNvSpPr>
            <a:spLocks noGrp="1"/>
          </p:cNvSpPr>
          <p:nvPr>
            <p:ph idx="1"/>
          </p:nvPr>
        </p:nvSpPr>
        <p:spPr/>
        <p:txBody>
          <a:bodyPr/>
          <a:lstStyle/>
          <a:p>
            <a:r>
              <a:rPr lang="en-ZA" i="1" dirty="0" smtClean="0"/>
              <a:t>“Stage 3” </a:t>
            </a:r>
            <a:r>
              <a:rPr lang="en-ZA" dirty="0" smtClean="0"/>
              <a:t>is all about the future, and not the distant future. We can easily see men passing through the Valley of the Shadow of Death (the Great Tribulation). </a:t>
            </a:r>
          </a:p>
          <a:p>
            <a:endParaRPr lang="en-ZA" dirty="0" smtClean="0"/>
          </a:p>
          <a:p>
            <a:r>
              <a:rPr lang="en-ZA" dirty="0" smtClean="0"/>
              <a:t>Stage 3 also speaks of those who’ll hear the </a:t>
            </a:r>
            <a:r>
              <a:rPr lang="en-ZA" i="1" dirty="0" smtClean="0"/>
              <a:t>“words of the Father” </a:t>
            </a:r>
            <a:r>
              <a:rPr lang="en-ZA" dirty="0" smtClean="0"/>
              <a:t>and His </a:t>
            </a:r>
            <a:r>
              <a:rPr lang="en-ZA" i="1" dirty="0" smtClean="0"/>
              <a:t>“prophet”</a:t>
            </a:r>
            <a:r>
              <a:rPr lang="en-ZA" dirty="0" smtClean="0"/>
              <a:t>, that come down as revelation and will accept His </a:t>
            </a:r>
            <a:r>
              <a:rPr lang="en-ZA" i="1" dirty="0" smtClean="0"/>
              <a:t>“scourging”; </a:t>
            </a:r>
            <a:r>
              <a:rPr lang="en-ZA" dirty="0" smtClean="0"/>
              <a:t>will acknowledge their fathers’ sins and accept their punishment.  Jeremiah 3:13-14 says that when Ephraim acknowledges his sin and accepts </a:t>
            </a:r>
            <a:r>
              <a:rPr lang="he-IL" dirty="0" smtClean="0"/>
              <a:t>יהוה</a:t>
            </a:r>
            <a:r>
              <a:rPr lang="en-ZA" dirty="0" smtClean="0"/>
              <a:t>’s punishment; then, he will be restored. Then, all Israel will gather in </a:t>
            </a:r>
            <a:r>
              <a:rPr lang="en-ZA" dirty="0" err="1" smtClean="0"/>
              <a:t>Ammon</a:t>
            </a:r>
            <a:r>
              <a:rPr lang="en-ZA" dirty="0" smtClean="0"/>
              <a:t>, Moab and Edom to meet Mashiach and submit to His authority, to rule and reign with Him.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REMOVE ALL OBSTACLES</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spoke to </a:t>
            </a:r>
            <a:r>
              <a:rPr lang="en-ZA" i="1" dirty="0" err="1" smtClean="0">
                <a:solidFill>
                  <a:srgbClr val="004821"/>
                </a:solidFill>
              </a:rPr>
              <a:t>Mosheh</a:t>
            </a:r>
            <a:r>
              <a:rPr lang="en-ZA" i="1" dirty="0" smtClean="0">
                <a:solidFill>
                  <a:srgbClr val="004821"/>
                </a:solidFill>
              </a:rPr>
              <a:t> in the desert plains of </a:t>
            </a:r>
            <a:r>
              <a:rPr lang="en-ZA" i="1" dirty="0" err="1" smtClean="0">
                <a:solidFill>
                  <a:srgbClr val="004821"/>
                </a:solidFill>
              </a:rPr>
              <a:t>Mo’ab</a:t>
            </a:r>
            <a:r>
              <a:rPr lang="en-ZA" i="1" dirty="0" smtClean="0">
                <a:solidFill>
                  <a:srgbClr val="004821"/>
                </a:solidFill>
              </a:rPr>
              <a:t>̱ by the </a:t>
            </a:r>
            <a:r>
              <a:rPr lang="en-ZA" i="1" dirty="0" err="1" smtClean="0">
                <a:solidFill>
                  <a:srgbClr val="004821"/>
                </a:solidFill>
              </a:rPr>
              <a:t>Yardĕn</a:t>
            </a:r>
            <a:r>
              <a:rPr lang="en-ZA" i="1" dirty="0" smtClean="0">
                <a:solidFill>
                  <a:srgbClr val="004821"/>
                </a:solidFill>
              </a:rPr>
              <a:t> of </a:t>
            </a:r>
            <a:r>
              <a:rPr lang="en-ZA" i="1" dirty="0" err="1" smtClean="0">
                <a:solidFill>
                  <a:srgbClr val="004821"/>
                </a:solidFill>
              </a:rPr>
              <a:t>Yeriḥo</a:t>
            </a:r>
            <a:r>
              <a:rPr lang="en-ZA" i="1" dirty="0" smtClean="0">
                <a:solidFill>
                  <a:srgbClr val="004821"/>
                </a:solidFill>
              </a:rPr>
              <a:t>, saying, “Speak to the children of </a:t>
            </a:r>
            <a:r>
              <a:rPr lang="en-ZA" i="1" dirty="0" err="1" smtClean="0">
                <a:solidFill>
                  <a:srgbClr val="004821"/>
                </a:solidFill>
              </a:rPr>
              <a:t>Yisra’ĕl</a:t>
            </a:r>
            <a:r>
              <a:rPr lang="en-ZA" i="1" dirty="0" smtClean="0">
                <a:solidFill>
                  <a:srgbClr val="004821"/>
                </a:solidFill>
              </a:rPr>
              <a:t>, and say to them, ‘When you have passed over the </a:t>
            </a:r>
            <a:r>
              <a:rPr lang="en-ZA" i="1" dirty="0" err="1" smtClean="0">
                <a:solidFill>
                  <a:srgbClr val="004821"/>
                </a:solidFill>
              </a:rPr>
              <a:t>Yardĕn</a:t>
            </a:r>
            <a:r>
              <a:rPr lang="en-ZA" i="1" dirty="0" smtClean="0">
                <a:solidFill>
                  <a:srgbClr val="004821"/>
                </a:solidFill>
              </a:rPr>
              <a:t> into the land of </a:t>
            </a:r>
            <a:r>
              <a:rPr lang="en-ZA" i="1" dirty="0" err="1" smtClean="0">
                <a:solidFill>
                  <a:srgbClr val="004821"/>
                </a:solidFill>
              </a:rPr>
              <a:t>Kenaʽan</a:t>
            </a:r>
            <a:r>
              <a:rPr lang="en-ZA" i="1" dirty="0" smtClean="0">
                <a:solidFill>
                  <a:srgbClr val="004821"/>
                </a:solidFill>
              </a:rPr>
              <a:t>, then you shall drive out all the inhabitants of the land from before you, and shall destroy all their engraved stones, and shall destroy all their moulded images, and lay waste all their high places, and you shall possess the land and dwell in it, for I have given you the land to possess. </a:t>
            </a:r>
            <a:r>
              <a:rPr lang="en-US" b="1" i="1" dirty="0" smtClean="0">
                <a:solidFill>
                  <a:srgbClr val="004821"/>
                </a:solidFill>
              </a:rPr>
              <a:t>(Numbers 33:50-53)</a:t>
            </a:r>
          </a:p>
          <a:p>
            <a:endParaRPr lang="en-ZA" b="0" dirty="0" smtClean="0"/>
          </a:p>
          <a:p>
            <a:r>
              <a:rPr lang="en-ZA" b="0" dirty="0" smtClean="0"/>
              <a:t>If we are going to be able to hear, in order to follow His voice, we must clear out these strongholds in us, by </a:t>
            </a:r>
            <a:r>
              <a:rPr lang="en-ZA" b="0" dirty="0" err="1" smtClean="0"/>
              <a:t>Ruach</a:t>
            </a:r>
            <a:r>
              <a:rPr lang="en-ZA" b="0" dirty="0" smtClean="0"/>
              <a:t> Elohim. We must get rid of the noise of this world. </a:t>
            </a:r>
          </a:p>
          <a:p>
            <a:endParaRPr lang="en-ZA" dirty="0" smtClean="0"/>
          </a:p>
          <a:p>
            <a:endParaRPr lang="en-Z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0"/>
            <a:ext cx="9144000" cy="1470025"/>
          </a:xfrm>
        </p:spPr>
        <p:txBody>
          <a:bodyPr/>
          <a:lstStyle/>
          <a:p>
            <a:r>
              <a:rPr lang="en-US" dirty="0" smtClean="0"/>
              <a:t>MASSEI – “</a:t>
            </a:r>
            <a:r>
              <a:rPr lang="en-US" i="1" dirty="0" smtClean="0"/>
              <a:t>JOURNEYS</a:t>
            </a:r>
            <a:r>
              <a:rPr lang="en-US" dirty="0" smtClean="0"/>
              <a:t>”</a:t>
            </a:r>
            <a:endParaRPr lang="en-ZA" dirty="0"/>
          </a:p>
        </p:txBody>
      </p:sp>
      <p:sp>
        <p:nvSpPr>
          <p:cNvPr id="5" name="Subtitle 4"/>
          <p:cNvSpPr>
            <a:spLocks noGrp="1"/>
          </p:cNvSpPr>
          <p:nvPr>
            <p:ph type="subTitle" idx="1"/>
          </p:nvPr>
        </p:nvSpPr>
        <p:spPr>
          <a:xfrm>
            <a:off x="323528" y="4509120"/>
            <a:ext cx="8496944" cy="1800200"/>
          </a:xfrm>
        </p:spPr>
        <p:txBody>
          <a:bodyPr>
            <a:noAutofit/>
          </a:bodyPr>
          <a:lstStyle/>
          <a:p>
            <a:pPr>
              <a:lnSpc>
                <a:spcPts val="2000"/>
              </a:lnSpc>
            </a:pPr>
            <a:r>
              <a:rPr lang="en-ZA" sz="2000" b="1" dirty="0" smtClean="0"/>
              <a:t>TORAH:</a:t>
            </a:r>
            <a:r>
              <a:rPr lang="en-ZA" sz="2000" dirty="0" smtClean="0"/>
              <a:t> </a:t>
            </a:r>
            <a:r>
              <a:rPr lang="en-ZA" sz="2000" b="0" dirty="0" smtClean="0"/>
              <a:t>Numbers 33:1-36:13</a:t>
            </a:r>
          </a:p>
          <a:p>
            <a:pPr>
              <a:lnSpc>
                <a:spcPts val="2000"/>
              </a:lnSpc>
            </a:pPr>
            <a:r>
              <a:rPr lang="en-ZA" sz="2000" b="1" dirty="0" smtClean="0"/>
              <a:t>HAFTORAH: </a:t>
            </a:r>
            <a:r>
              <a:rPr lang="en-ZA" sz="2000" b="0" dirty="0" smtClean="0"/>
              <a:t>Jeremiah 2:4–28 and 3:4</a:t>
            </a:r>
          </a:p>
          <a:p>
            <a:pPr algn="just">
              <a:lnSpc>
                <a:spcPts val="2000"/>
              </a:lnSpc>
            </a:pPr>
            <a:r>
              <a:rPr lang="en-ZA" sz="2000" b="1" dirty="0" smtClean="0"/>
              <a:t>B’RIT CHADASHAH: </a:t>
            </a:r>
            <a:r>
              <a:rPr lang="en-ZA" sz="1600" b="0" i="1" dirty="0" smtClean="0"/>
              <a:t>On being spiritual pilgrims: </a:t>
            </a:r>
            <a:r>
              <a:rPr lang="en-ZA" sz="1600" b="0" dirty="0" smtClean="0"/>
              <a:t>Hebrews 11:13; 1 Peter 2:11. </a:t>
            </a:r>
            <a:br>
              <a:rPr lang="en-ZA" sz="1600" b="0" dirty="0" smtClean="0"/>
            </a:br>
            <a:r>
              <a:rPr lang="en-ZA" sz="1600" b="0" i="1" dirty="0" smtClean="0"/>
              <a:t>Instructions on living in the spiritual wilderness of life: </a:t>
            </a:r>
            <a:r>
              <a:rPr lang="en-ZA" sz="1600" b="0" dirty="0" smtClean="0"/>
              <a:t>Romans 8:13; 13:14; 2 Corinthians 5:20; 7:1; Galatians 5:17; Ephesians 4:1; 2 Timothy 2:22; 1 Peter 1:7; 4:2; 1 John 2:15–17. </a:t>
            </a:r>
            <a:r>
              <a:rPr lang="en-ZA" sz="1600" b="0" i="1" dirty="0" smtClean="0"/>
              <a:t>On spiritual warfare in the world (spiritual wilderness):</a:t>
            </a:r>
            <a:r>
              <a:rPr lang="en-ZA" sz="1600" b="0" dirty="0" smtClean="0"/>
              <a:t> James 4:1–12; 2 Corinthians 10:3–6; Ephesians 6:10–18. </a:t>
            </a:r>
            <a:r>
              <a:rPr lang="en-ZA" sz="1600" b="0" i="1" dirty="0" smtClean="0"/>
              <a:t>On the spiritual inheritance of the twelve tribes:</a:t>
            </a:r>
            <a:r>
              <a:rPr lang="en-ZA" sz="1600" b="0" dirty="0" smtClean="0"/>
              <a:t> Luke 22:30; Revelation 21:12</a:t>
            </a:r>
            <a:endParaRPr lang="en-ZA" sz="2000" b="0" dirty="0" smtClean="0"/>
          </a:p>
          <a:p>
            <a:pPr>
              <a:lnSpc>
                <a:spcPts val="2000"/>
              </a:lnSpc>
            </a:pPr>
            <a:r>
              <a:rPr lang="en-ZA" sz="1600" i="1" dirty="0" smtClean="0">
                <a:solidFill>
                  <a:schemeClr val="accent6">
                    <a:lumMod val="50000"/>
                  </a:schemeClr>
                </a:solidFill>
              </a:rPr>
              <a:t>All references: The Scripture 1998+ unless otherwise noted</a:t>
            </a:r>
            <a:endParaRPr lang="en-ZA" sz="1600" dirty="0" smtClean="0"/>
          </a:p>
          <a:p>
            <a:pPr>
              <a:lnSpc>
                <a:spcPts val="2000"/>
              </a:lnSpc>
            </a:pPr>
            <a:endParaRPr lang="en-ZA" sz="2000" b="0" dirty="0" smtClean="0"/>
          </a:p>
          <a:p>
            <a:pPr>
              <a:lnSpc>
                <a:spcPts val="2300"/>
              </a:lnSpc>
            </a:pPr>
            <a:endParaRPr lang="en-ZA" sz="2400" b="0" dirty="0" smtClean="0"/>
          </a:p>
          <a:p>
            <a:r>
              <a:rPr lang="en-ZA" sz="2800" dirty="0" smtClean="0"/>
              <a:t/>
            </a:r>
            <a:br>
              <a:rPr lang="en-ZA" sz="2800" dirty="0" smtClean="0"/>
            </a:br>
            <a:endParaRPr lang="en-ZA" sz="2800" dirty="0"/>
          </a:p>
        </p:txBody>
      </p:sp>
      <p:pic>
        <p:nvPicPr>
          <p:cNvPr id="1028" name="Picture 4" descr="http://lighthousechurchinc.org/lhimajpicart008008.jpg"/>
          <p:cNvPicPr>
            <a:picLocks noChangeAspect="1" noChangeArrowheads="1"/>
          </p:cNvPicPr>
          <p:nvPr/>
        </p:nvPicPr>
        <p:blipFill>
          <a:blip r:embed="rId2" cstate="print"/>
          <a:srcRect/>
          <a:stretch>
            <a:fillRect/>
          </a:stretch>
        </p:blipFill>
        <p:spPr bwMode="auto">
          <a:xfrm>
            <a:off x="2123728" y="1124744"/>
            <a:ext cx="4788386" cy="3294516"/>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7 STRONGHOLDS: DEUT 7:1-5</a:t>
            </a:r>
            <a:endParaRPr lang="en-ZA" dirty="0"/>
          </a:p>
        </p:txBody>
      </p:sp>
      <p:sp>
        <p:nvSpPr>
          <p:cNvPr id="3" name="Content Placeholder 2"/>
          <p:cNvSpPr>
            <a:spLocks noGrp="1"/>
          </p:cNvSpPr>
          <p:nvPr>
            <p:ph idx="1"/>
          </p:nvPr>
        </p:nvSpPr>
        <p:spPr/>
        <p:txBody>
          <a:bodyPr>
            <a:normAutofit fontScale="92500"/>
          </a:bodyPr>
          <a:lstStyle/>
          <a:p>
            <a:r>
              <a:rPr lang="en-ZA" dirty="0" smtClean="0"/>
              <a:t>1)</a:t>
            </a:r>
            <a:r>
              <a:rPr lang="en-ZA" dirty="0" smtClean="0">
                <a:solidFill>
                  <a:schemeClr val="accent3">
                    <a:lumMod val="60000"/>
                    <a:lumOff val="40000"/>
                  </a:schemeClr>
                </a:solidFill>
              </a:rPr>
              <a:t> Hittites </a:t>
            </a:r>
            <a:r>
              <a:rPr lang="en-ZA" dirty="0" smtClean="0"/>
              <a:t>–#2850, meaning </a:t>
            </a:r>
            <a:r>
              <a:rPr lang="en-ZA" i="1" dirty="0" smtClean="0"/>
              <a:t>“sons of </a:t>
            </a:r>
            <a:r>
              <a:rPr lang="en-ZA" i="1" dirty="0" err="1" smtClean="0"/>
              <a:t>Heth</a:t>
            </a:r>
            <a:r>
              <a:rPr lang="en-ZA" i="1" dirty="0" smtClean="0"/>
              <a:t>” or “terror” - </a:t>
            </a:r>
            <a:r>
              <a:rPr lang="en-ZA" dirty="0" smtClean="0"/>
              <a:t>Fear. </a:t>
            </a:r>
          </a:p>
          <a:p>
            <a:r>
              <a:rPr lang="en-ZA" dirty="0" smtClean="0"/>
              <a:t>2) </a:t>
            </a:r>
            <a:r>
              <a:rPr lang="en-ZA" dirty="0" err="1" smtClean="0">
                <a:solidFill>
                  <a:schemeClr val="accent3">
                    <a:lumMod val="60000"/>
                    <a:lumOff val="40000"/>
                  </a:schemeClr>
                </a:solidFill>
              </a:rPr>
              <a:t>Girgashites</a:t>
            </a:r>
            <a:r>
              <a:rPr lang="en-ZA" dirty="0" smtClean="0"/>
              <a:t> - #1622, meaning </a:t>
            </a:r>
            <a:r>
              <a:rPr lang="en-ZA" i="1" dirty="0" smtClean="0"/>
              <a:t>“on clayey soil” or “unsure foundation” </a:t>
            </a:r>
            <a:r>
              <a:rPr lang="en-ZA" dirty="0" smtClean="0"/>
              <a:t>- Be sure of our foundation, the Word. </a:t>
            </a:r>
          </a:p>
          <a:p>
            <a:r>
              <a:rPr lang="en-ZA" dirty="0" smtClean="0"/>
              <a:t>3) </a:t>
            </a:r>
            <a:r>
              <a:rPr lang="en-ZA" dirty="0" smtClean="0">
                <a:solidFill>
                  <a:schemeClr val="accent3">
                    <a:lumMod val="60000"/>
                    <a:lumOff val="40000"/>
                  </a:schemeClr>
                </a:solidFill>
              </a:rPr>
              <a:t>Amorites</a:t>
            </a:r>
            <a:r>
              <a:rPr lang="en-ZA" dirty="0" smtClean="0"/>
              <a:t> - #0567, means “</a:t>
            </a:r>
            <a:r>
              <a:rPr lang="en-ZA" i="1" dirty="0" smtClean="0"/>
              <a:t>boasters”. </a:t>
            </a:r>
            <a:r>
              <a:rPr lang="en-ZA" dirty="0" smtClean="0"/>
              <a:t>The Amorites, or </a:t>
            </a:r>
            <a:r>
              <a:rPr lang="en-ZA" dirty="0" err="1" smtClean="0"/>
              <a:t>Emori</a:t>
            </a:r>
            <a:r>
              <a:rPr lang="en-ZA" dirty="0" smtClean="0"/>
              <a:t>, were the biggest and strongest people in Canaan. - Pride .</a:t>
            </a:r>
          </a:p>
          <a:p>
            <a:r>
              <a:rPr lang="en-ZA" dirty="0" smtClean="0"/>
              <a:t>4) </a:t>
            </a:r>
            <a:r>
              <a:rPr lang="en-ZA" dirty="0" err="1" smtClean="0">
                <a:solidFill>
                  <a:schemeClr val="accent3">
                    <a:lumMod val="60000"/>
                    <a:lumOff val="40000"/>
                  </a:schemeClr>
                </a:solidFill>
              </a:rPr>
              <a:t>Kena’anites</a:t>
            </a:r>
            <a:r>
              <a:rPr lang="en-ZA" dirty="0" smtClean="0"/>
              <a:t> - #3669, meaning </a:t>
            </a:r>
            <a:r>
              <a:rPr lang="en-ZA" i="1" dirty="0" smtClean="0"/>
              <a:t>“brought down”, “defeated” and “made low” or “humbled”. </a:t>
            </a:r>
            <a:r>
              <a:rPr lang="en-ZA" dirty="0" smtClean="0"/>
              <a:t>- Depression and hopelessness. </a:t>
            </a:r>
          </a:p>
          <a:p>
            <a:r>
              <a:rPr lang="en-ZA" dirty="0" smtClean="0"/>
              <a:t>5) </a:t>
            </a:r>
            <a:r>
              <a:rPr lang="en-ZA" dirty="0" err="1" smtClean="0">
                <a:solidFill>
                  <a:schemeClr val="accent3">
                    <a:lumMod val="60000"/>
                    <a:lumOff val="40000"/>
                  </a:schemeClr>
                </a:solidFill>
              </a:rPr>
              <a:t>Perizzites</a:t>
            </a:r>
            <a:r>
              <a:rPr lang="en-ZA" dirty="0" smtClean="0"/>
              <a:t> - #6522, regarding a village its meaning is; </a:t>
            </a:r>
            <a:r>
              <a:rPr lang="en-ZA" i="1" dirty="0" smtClean="0"/>
              <a:t>“having a breach in the wall” or “a breach of promise”. </a:t>
            </a:r>
            <a:r>
              <a:rPr lang="en-ZA" dirty="0" smtClean="0"/>
              <a:t>- Honesty and justice in our relationships. </a:t>
            </a:r>
          </a:p>
          <a:p>
            <a:r>
              <a:rPr lang="en-ZA" dirty="0" smtClean="0"/>
              <a:t>6) </a:t>
            </a:r>
            <a:r>
              <a:rPr lang="en-ZA" dirty="0" err="1" smtClean="0">
                <a:solidFill>
                  <a:schemeClr val="accent3">
                    <a:lumMod val="60000"/>
                    <a:lumOff val="40000"/>
                  </a:schemeClr>
                </a:solidFill>
              </a:rPr>
              <a:t>Hiwwites</a:t>
            </a:r>
            <a:r>
              <a:rPr lang="en-ZA" dirty="0" smtClean="0"/>
              <a:t> - #2340, meaning “</a:t>
            </a:r>
            <a:r>
              <a:rPr lang="en-ZA" i="1" dirty="0" smtClean="0"/>
              <a:t>dwellers of the high place</a:t>
            </a:r>
            <a:r>
              <a:rPr lang="en-ZA" dirty="0" smtClean="0"/>
              <a:t>” whose capital was on Mt. Baal </a:t>
            </a:r>
            <a:r>
              <a:rPr lang="en-ZA" dirty="0" err="1" smtClean="0"/>
              <a:t>Hermon</a:t>
            </a:r>
            <a:r>
              <a:rPr lang="en-ZA" dirty="0" smtClean="0"/>
              <a:t> (#1179, meaning </a:t>
            </a:r>
            <a:r>
              <a:rPr lang="en-ZA" i="1" dirty="0" smtClean="0"/>
              <a:t>“lord of destruction”).- </a:t>
            </a:r>
            <a:r>
              <a:rPr lang="en-ZA" dirty="0" smtClean="0"/>
              <a:t>False worship in our hearts. </a:t>
            </a:r>
          </a:p>
          <a:p>
            <a:r>
              <a:rPr lang="en-ZA" dirty="0" smtClean="0"/>
              <a:t>7) </a:t>
            </a:r>
            <a:r>
              <a:rPr lang="en-ZA" dirty="0" err="1" smtClean="0">
                <a:solidFill>
                  <a:schemeClr val="accent3">
                    <a:lumMod val="60000"/>
                    <a:lumOff val="40000"/>
                  </a:schemeClr>
                </a:solidFill>
              </a:rPr>
              <a:t>Yebusites</a:t>
            </a:r>
            <a:r>
              <a:rPr lang="en-ZA" dirty="0" smtClean="0"/>
              <a:t> - #2983, </a:t>
            </a:r>
            <a:r>
              <a:rPr lang="en-ZA" i="1" dirty="0" smtClean="0"/>
              <a:t>“sons of </a:t>
            </a:r>
            <a:r>
              <a:rPr lang="en-ZA" i="1" dirty="0" err="1" smtClean="0"/>
              <a:t>Yebus</a:t>
            </a:r>
            <a:r>
              <a:rPr lang="en-ZA" i="1" dirty="0" smtClean="0"/>
              <a:t>” </a:t>
            </a:r>
            <a:r>
              <a:rPr lang="en-ZA" dirty="0" smtClean="0"/>
              <a:t>#2982, meaning </a:t>
            </a:r>
            <a:r>
              <a:rPr lang="en-ZA" i="1" dirty="0" smtClean="0"/>
              <a:t>“threshing”, “trampled”, “trodden down”,</a:t>
            </a:r>
            <a:r>
              <a:rPr lang="en-ZA" dirty="0" smtClean="0"/>
              <a:t> and to </a:t>
            </a:r>
            <a:r>
              <a:rPr lang="en-ZA" i="1" dirty="0" smtClean="0"/>
              <a:t>“desecrate and utterly reject”</a:t>
            </a:r>
            <a:r>
              <a:rPr lang="en-ZA" dirty="0" smtClean="0"/>
              <a:t>. - Rebellion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INHERITANCE</a:t>
            </a:r>
            <a:endParaRPr lang="en-ZA" dirty="0"/>
          </a:p>
        </p:txBody>
      </p:sp>
      <p:sp>
        <p:nvSpPr>
          <p:cNvPr id="3" name="Content Placeholder 2"/>
          <p:cNvSpPr>
            <a:spLocks noGrp="1"/>
          </p:cNvSpPr>
          <p:nvPr>
            <p:ph idx="1"/>
          </p:nvPr>
        </p:nvSpPr>
        <p:spPr/>
        <p:txBody>
          <a:bodyPr>
            <a:noAutofit/>
          </a:bodyPr>
          <a:lstStyle/>
          <a:p>
            <a:pPr>
              <a:lnSpc>
                <a:spcPts val="2200"/>
              </a:lnSpc>
            </a:pPr>
            <a:r>
              <a:rPr lang="en-ZA" dirty="0" smtClean="0"/>
              <a:t>We have already begun our own journey out of this world (Egypt) and are headed for the Land of Promise, as we know each name of each of the encampments is an important revelation for our future. The Israelites became aware of when it became time to move by the lifting of the cloud containing the </a:t>
            </a:r>
            <a:r>
              <a:rPr lang="en-ZA" dirty="0" err="1" smtClean="0"/>
              <a:t>Shekinah</a:t>
            </a:r>
            <a:r>
              <a:rPr lang="en-ZA" dirty="0" smtClean="0"/>
              <a:t> Glory. </a:t>
            </a:r>
          </a:p>
          <a:p>
            <a:pPr>
              <a:lnSpc>
                <a:spcPts val="2200"/>
              </a:lnSpc>
            </a:pPr>
            <a:r>
              <a:rPr lang="en-ZA" dirty="0" smtClean="0"/>
              <a:t>After  we receive the commandments in our hearts and decide to follow them we will also when it is time to move on to the next location on to the promise land. The pattern of the 1st Exodus, the lifting of the cloud was obvious to all. Let’s look at the land that is to be possessed….the inheritance:</a:t>
            </a:r>
          </a:p>
          <a:p>
            <a:pPr algn="ctr">
              <a:lnSpc>
                <a:spcPts val="2200"/>
              </a:lnSpc>
            </a:pPr>
            <a:r>
              <a:rPr lang="en-ZA" i="1" dirty="0" smtClean="0">
                <a:solidFill>
                  <a:srgbClr val="004821"/>
                </a:solidFill>
              </a:rPr>
              <a:t>And He said to him, “I am </a:t>
            </a:r>
            <a:r>
              <a:rPr lang="he-IL" i="1" dirty="0" smtClean="0">
                <a:solidFill>
                  <a:srgbClr val="004821"/>
                </a:solidFill>
              </a:rPr>
              <a:t>יהוה</a:t>
            </a:r>
            <a:r>
              <a:rPr lang="en-ZA" i="1" dirty="0" smtClean="0">
                <a:solidFill>
                  <a:srgbClr val="004821"/>
                </a:solidFill>
              </a:rPr>
              <a:t>, who brought you out of Ur of the Chaldeans, to give you this land to inherit it.” </a:t>
            </a:r>
            <a:r>
              <a:rPr lang="en-US" b="1" i="1" dirty="0" smtClean="0">
                <a:solidFill>
                  <a:srgbClr val="004821"/>
                </a:solidFill>
              </a:rPr>
              <a:t>(Genesis 15:7)</a:t>
            </a:r>
          </a:p>
          <a:p>
            <a:pPr>
              <a:lnSpc>
                <a:spcPts val="2200"/>
              </a:lnSpc>
            </a:pPr>
            <a:r>
              <a:rPr lang="en-ZA" dirty="0" smtClean="0"/>
              <a:t>Strong’s defines the word inherit (3423) </a:t>
            </a:r>
            <a:r>
              <a:rPr lang="en-ZA" dirty="0" err="1" smtClean="0"/>
              <a:t>yarash</a:t>
            </a:r>
            <a:r>
              <a:rPr lang="en-ZA" dirty="0" smtClean="0"/>
              <a:t>, meaning: to seize, dispossess, take possession of, inherit, disinherit, occupy, impoverish, be an heir. </a:t>
            </a:r>
            <a:r>
              <a:rPr lang="en-ZA" dirty="0" smtClean="0">
                <a:solidFill>
                  <a:srgbClr val="C00000"/>
                </a:solidFill>
              </a:rPr>
              <a:t>Note the almost opposite meanings….to inherit or to disinherit. To impoverish, or to become an heir. To seize or to dispossess.</a:t>
            </a:r>
            <a:endParaRPr lang="en-ZA"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31</a:t>
            </a:fld>
            <a:endParaRPr lang="en-Z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POSSESS</a:t>
            </a:r>
            <a:endParaRPr lang="en-ZA" dirty="0"/>
          </a:p>
        </p:txBody>
      </p:sp>
      <p:sp>
        <p:nvSpPr>
          <p:cNvPr id="3" name="Content Placeholder 2"/>
          <p:cNvSpPr>
            <a:spLocks noGrp="1"/>
          </p:cNvSpPr>
          <p:nvPr>
            <p:ph idx="1"/>
          </p:nvPr>
        </p:nvSpPr>
        <p:spPr/>
        <p:txBody>
          <a:bodyPr>
            <a:normAutofit/>
          </a:bodyPr>
          <a:lstStyle/>
          <a:p>
            <a:r>
              <a:rPr lang="en-ZA" dirty="0" smtClean="0"/>
              <a:t>Contrasting meanings in the different translations of this one verse:</a:t>
            </a:r>
            <a:endParaRPr lang="en-ZA" i="1" dirty="0" smtClean="0">
              <a:solidFill>
                <a:srgbClr val="004821"/>
              </a:solidFill>
            </a:endParaRPr>
          </a:p>
          <a:p>
            <a:pPr algn="ctr"/>
            <a:r>
              <a:rPr lang="en-ZA" i="1" dirty="0" smtClean="0">
                <a:solidFill>
                  <a:srgbClr val="004821"/>
                </a:solidFill>
              </a:rPr>
              <a:t>and </a:t>
            </a:r>
            <a:r>
              <a:rPr lang="en-ZA" b="1" i="1" dirty="0" smtClean="0">
                <a:solidFill>
                  <a:srgbClr val="004821"/>
                </a:solidFill>
              </a:rPr>
              <a:t>you shall possess</a:t>
            </a:r>
            <a:r>
              <a:rPr lang="en-ZA" i="1" dirty="0" smtClean="0">
                <a:solidFill>
                  <a:srgbClr val="004821"/>
                </a:solidFill>
              </a:rPr>
              <a:t> the land and dwell in it, for I have given you the land to possess. </a:t>
            </a:r>
            <a:r>
              <a:rPr lang="en-ZA" b="1" i="1" dirty="0" smtClean="0">
                <a:solidFill>
                  <a:srgbClr val="004821"/>
                </a:solidFill>
              </a:rPr>
              <a:t>(Numbers 33:53)</a:t>
            </a:r>
          </a:p>
          <a:p>
            <a:pPr algn="ctr"/>
            <a:r>
              <a:rPr lang="en-ZA" i="1" dirty="0" smtClean="0">
                <a:solidFill>
                  <a:srgbClr val="004821"/>
                </a:solidFill>
              </a:rPr>
              <a:t>you shall </a:t>
            </a:r>
            <a:r>
              <a:rPr lang="en-ZA" b="1" i="1" dirty="0" smtClean="0">
                <a:solidFill>
                  <a:srgbClr val="004821"/>
                </a:solidFill>
              </a:rPr>
              <a:t>dispossess the inhabitants </a:t>
            </a:r>
            <a:r>
              <a:rPr lang="en-ZA" i="1" dirty="0" smtClean="0">
                <a:solidFill>
                  <a:srgbClr val="004821"/>
                </a:solidFill>
              </a:rPr>
              <a:t>of the land and dwell in it, for I have given you the land to possess. </a:t>
            </a:r>
            <a:r>
              <a:rPr lang="en-ZA" b="1" i="1" dirty="0" smtClean="0">
                <a:solidFill>
                  <a:srgbClr val="004821"/>
                </a:solidFill>
              </a:rPr>
              <a:t>(Numbers 33:53)</a:t>
            </a:r>
          </a:p>
          <a:p>
            <a:pPr algn="ctr"/>
            <a:r>
              <a:rPr lang="en-ZA" i="1" dirty="0" smtClean="0">
                <a:solidFill>
                  <a:srgbClr val="004821"/>
                </a:solidFill>
              </a:rPr>
              <a:t>Take possession of the land and settle in it, for I have given you the land to possess. </a:t>
            </a:r>
            <a:r>
              <a:rPr lang="en-ZA" b="1" i="1" dirty="0" smtClean="0">
                <a:solidFill>
                  <a:srgbClr val="004821"/>
                </a:solidFill>
              </a:rPr>
              <a:t>(Numbers 33:53 NIV)</a:t>
            </a:r>
          </a:p>
          <a:p>
            <a:r>
              <a:rPr lang="en-ZA" b="1" dirty="0" smtClean="0"/>
              <a:t>QUESTIONS: </a:t>
            </a:r>
          </a:p>
          <a:p>
            <a:pPr marL="457200" indent="-457200">
              <a:buFont typeface="+mj-lt"/>
              <a:buAutoNum type="arabicPeriod"/>
            </a:pPr>
            <a:r>
              <a:rPr lang="en-ZA" dirty="0" smtClean="0"/>
              <a:t>To possess this inheritance means that the land must be seized from the people that currently lived there. </a:t>
            </a:r>
          </a:p>
          <a:p>
            <a:pPr marL="457200" indent="-457200">
              <a:buFont typeface="+mj-lt"/>
              <a:buAutoNum type="arabicPeriod"/>
            </a:pPr>
            <a:r>
              <a:rPr lang="en-ZA" dirty="0" smtClean="0"/>
              <a:t>Understanding that an inheritance is something that is owned and passed down from generation to generation, how then, can the Land of Israel be called </a:t>
            </a:r>
            <a:r>
              <a:rPr lang="en-ZA" i="1" dirty="0" smtClean="0"/>
              <a:t>“our inheritance” </a:t>
            </a:r>
            <a:r>
              <a:rPr lang="en-ZA" dirty="0" smtClean="0"/>
              <a:t>when it was occupied by people of other nations?</a:t>
            </a:r>
            <a:endParaRPr lang="en-ZA"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32</a:t>
            </a:fld>
            <a:endParaRPr lang="en-Z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LAND</a:t>
            </a:r>
            <a:endParaRPr lang="en-ZA" dirty="0"/>
          </a:p>
        </p:txBody>
      </p:sp>
      <p:sp>
        <p:nvSpPr>
          <p:cNvPr id="3" name="Content Placeholder 2"/>
          <p:cNvSpPr>
            <a:spLocks noGrp="1"/>
          </p:cNvSpPr>
          <p:nvPr>
            <p:ph idx="1"/>
          </p:nvPr>
        </p:nvSpPr>
        <p:spPr/>
        <p:txBody>
          <a:bodyPr>
            <a:normAutofit/>
          </a:bodyPr>
          <a:lstStyle/>
          <a:p>
            <a:r>
              <a:rPr lang="en-ZA" dirty="0" smtClean="0"/>
              <a:t>There are really two reasons:</a:t>
            </a:r>
          </a:p>
          <a:p>
            <a:pPr marL="457200" indent="-457200">
              <a:buFont typeface="+mj-lt"/>
              <a:buAutoNum type="arabicPeriod"/>
            </a:pPr>
            <a:r>
              <a:rPr lang="he-IL" b="1" dirty="0" smtClean="0"/>
              <a:t>יהוה</a:t>
            </a:r>
            <a:r>
              <a:rPr lang="en-ZA" b="1" dirty="0" smtClean="0"/>
              <a:t> owns the land</a:t>
            </a:r>
          </a:p>
          <a:p>
            <a:pPr marL="444500" lvl="2" indent="-266700">
              <a:buFont typeface="Arial" pitchFamily="34" charset="0"/>
              <a:buChar char="•"/>
            </a:pPr>
            <a:r>
              <a:rPr lang="en-ZA" i="1" dirty="0" smtClean="0">
                <a:solidFill>
                  <a:srgbClr val="004821"/>
                </a:solidFill>
              </a:rPr>
              <a:t>Then the LORD will be zealous for </a:t>
            </a:r>
            <a:r>
              <a:rPr lang="en-ZA" b="1" i="1" dirty="0" smtClean="0">
                <a:solidFill>
                  <a:srgbClr val="004821"/>
                </a:solidFill>
              </a:rPr>
              <a:t>His land</a:t>
            </a:r>
            <a:r>
              <a:rPr lang="en-ZA" i="1" dirty="0" smtClean="0">
                <a:solidFill>
                  <a:srgbClr val="004821"/>
                </a:solidFill>
              </a:rPr>
              <a:t>, And pity His people. </a:t>
            </a:r>
            <a:r>
              <a:rPr lang="en-ZA" b="1" i="1" dirty="0" smtClean="0">
                <a:solidFill>
                  <a:srgbClr val="004821"/>
                </a:solidFill>
              </a:rPr>
              <a:t>(Joel 2:18)</a:t>
            </a:r>
          </a:p>
          <a:p>
            <a:pPr marL="444500" lvl="2" indent="-266700">
              <a:buFont typeface="Arial" pitchFamily="34" charset="0"/>
              <a:buChar char="•"/>
            </a:pPr>
            <a:r>
              <a:rPr lang="en-ZA" i="1" dirty="0" smtClean="0">
                <a:solidFill>
                  <a:srgbClr val="004821"/>
                </a:solidFill>
              </a:rPr>
              <a:t>"For behold, in those days and at that time, When I bring back the captives of Judah and Jerusalem, I will also gather all nations, And bring them down to the Valley of Jehoshaphat; And I will enter into judgment with them there On account of My people, My heritage Israel, Whom they have scattered among the nations; They have also divided up </a:t>
            </a:r>
            <a:r>
              <a:rPr lang="en-ZA" b="1" i="1" dirty="0" smtClean="0">
                <a:solidFill>
                  <a:srgbClr val="004821"/>
                </a:solidFill>
              </a:rPr>
              <a:t>My land. (Joel 3:1-2)</a:t>
            </a:r>
          </a:p>
          <a:p>
            <a:pPr marL="444500" lvl="2" indent="-266700">
              <a:buFont typeface="Arial" pitchFamily="34" charset="0"/>
              <a:buChar char="•"/>
            </a:pPr>
            <a:r>
              <a:rPr lang="en-ZA" i="1" dirty="0" smtClean="0">
                <a:solidFill>
                  <a:srgbClr val="004821"/>
                </a:solidFill>
              </a:rPr>
              <a:t>I brought you into a bountiful country, To eat its fruit and its goodness. But when you entered, you defiled </a:t>
            </a:r>
            <a:r>
              <a:rPr lang="en-ZA" b="1" i="1" dirty="0" smtClean="0">
                <a:solidFill>
                  <a:srgbClr val="004821"/>
                </a:solidFill>
              </a:rPr>
              <a:t>My land </a:t>
            </a:r>
            <a:r>
              <a:rPr lang="en-ZA" i="1" dirty="0" smtClean="0">
                <a:solidFill>
                  <a:srgbClr val="004821"/>
                </a:solidFill>
              </a:rPr>
              <a:t>And made My heritage an abomination. (Jeremiah 2:7)</a:t>
            </a:r>
          </a:p>
          <a:p>
            <a:endParaRPr lang="en-ZA" dirty="0" smtClean="0"/>
          </a:p>
          <a:p>
            <a:pPr algn="ctr"/>
            <a:endParaRPr lang="en-ZA" i="1" dirty="0" smtClean="0">
              <a:solidFill>
                <a:srgbClr val="004821"/>
              </a:solidFill>
            </a:endParaRPr>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33</a:t>
            </a:fld>
            <a:endParaRPr lang="en-ZA"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ISRAEL IS HIS FIRSTBORN</a:t>
            </a:r>
            <a:endParaRPr lang="en-ZA" dirty="0"/>
          </a:p>
        </p:txBody>
      </p:sp>
      <p:sp>
        <p:nvSpPr>
          <p:cNvPr id="3" name="Content Placeholder 2"/>
          <p:cNvSpPr>
            <a:spLocks noGrp="1"/>
          </p:cNvSpPr>
          <p:nvPr>
            <p:ph idx="1"/>
          </p:nvPr>
        </p:nvSpPr>
        <p:spPr/>
        <p:txBody>
          <a:bodyPr>
            <a:normAutofit/>
          </a:bodyPr>
          <a:lstStyle/>
          <a:p>
            <a:pPr marL="457200" indent="-457200">
              <a:buFont typeface="+mj-lt"/>
              <a:buAutoNum type="arabicPeriod" startAt="2"/>
            </a:pPr>
            <a:r>
              <a:rPr lang="en-ZA" b="1" dirty="0" smtClean="0"/>
              <a:t>Israel is His firstborn</a:t>
            </a:r>
            <a:endParaRPr lang="en-ZA" dirty="0" smtClean="0"/>
          </a:p>
          <a:p>
            <a:pPr marL="444500" indent="-266700">
              <a:buFont typeface="Arial" pitchFamily="34" charset="0"/>
              <a:buChar char="•"/>
            </a:pPr>
            <a:r>
              <a:rPr lang="en-ZA" i="1" dirty="0" smtClean="0">
                <a:solidFill>
                  <a:srgbClr val="004821"/>
                </a:solidFill>
              </a:rPr>
              <a:t>Then you shall say to Pharaoh, 'Thus says the LORD: "Israel is My son, My firstborn. </a:t>
            </a:r>
            <a:r>
              <a:rPr lang="en-ZA" b="1" i="1" dirty="0" smtClean="0">
                <a:solidFill>
                  <a:srgbClr val="004821"/>
                </a:solidFill>
              </a:rPr>
              <a:t>(Exodus 4:22)</a:t>
            </a:r>
          </a:p>
          <a:p>
            <a:pPr marL="444500" indent="-266700">
              <a:buFont typeface="Arial" pitchFamily="34" charset="0"/>
              <a:buChar char="•"/>
            </a:pPr>
            <a:r>
              <a:rPr lang="en-ZA" i="1" dirty="0" smtClean="0">
                <a:solidFill>
                  <a:srgbClr val="004821"/>
                </a:solidFill>
              </a:rPr>
              <a:t> ...For I am a Father to Israel, And Ephraim is My firstborn. </a:t>
            </a:r>
            <a:r>
              <a:rPr lang="en-ZA" b="1" i="1" dirty="0" smtClean="0">
                <a:solidFill>
                  <a:srgbClr val="004821"/>
                </a:solidFill>
              </a:rPr>
              <a:t>(Jeremiah 31:9)</a:t>
            </a:r>
          </a:p>
          <a:p>
            <a:pPr marL="444500" indent="-266700">
              <a:buFont typeface="Arial" pitchFamily="34" charset="0"/>
              <a:buChar char="•"/>
            </a:pPr>
            <a:r>
              <a:rPr lang="en-ZA" i="1" dirty="0" smtClean="0">
                <a:solidFill>
                  <a:srgbClr val="004821"/>
                </a:solidFill>
              </a:rPr>
              <a:t>to the general assembly and church of the firstborn who are registered in heaven, to God the Judge of all, to the spirits of just men made perfect, </a:t>
            </a:r>
            <a:r>
              <a:rPr lang="en-ZA" b="1" i="1" dirty="0" smtClean="0">
                <a:solidFill>
                  <a:srgbClr val="004821"/>
                </a:solidFill>
              </a:rPr>
              <a:t>(Hebrews 12:23)</a:t>
            </a:r>
          </a:p>
          <a:p>
            <a:r>
              <a:rPr lang="en-ZA" dirty="0" smtClean="0"/>
              <a:t>The land given to Israel is unique in all the world. Possessing the land is linked to the keeping of the Torah. When the inhabitants of the land keep Torah, the land flourishes. But when the inhabitants of the land disobey Torah, the land withers and dies. The reason why obedience is important is because </a:t>
            </a:r>
            <a:r>
              <a:rPr lang="he-IL" dirty="0" smtClean="0"/>
              <a:t>יהוה</a:t>
            </a:r>
            <a:r>
              <a:rPr lang="en-ZA" dirty="0" smtClean="0"/>
              <a:t> desires to live in the land. This is why so many of the commandments deal with preparation of the land. </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34</a:t>
            </a:fld>
            <a:endParaRPr lang="en-ZA"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PURGING OF THE LAND</a:t>
            </a:r>
            <a:endParaRPr lang="en-ZA" dirty="0"/>
          </a:p>
        </p:txBody>
      </p:sp>
      <p:sp>
        <p:nvSpPr>
          <p:cNvPr id="3" name="Content Placeholder 2"/>
          <p:cNvSpPr>
            <a:spLocks noGrp="1"/>
          </p:cNvSpPr>
          <p:nvPr>
            <p:ph idx="1"/>
          </p:nvPr>
        </p:nvSpPr>
        <p:spPr/>
        <p:txBody>
          <a:bodyPr>
            <a:normAutofit lnSpcReduction="10000"/>
          </a:bodyPr>
          <a:lstStyle/>
          <a:p>
            <a:r>
              <a:rPr lang="en-ZA" dirty="0" smtClean="0"/>
              <a:t>In our </a:t>
            </a:r>
            <a:r>
              <a:rPr lang="en-ZA" dirty="0" err="1" smtClean="0"/>
              <a:t>Parasha</a:t>
            </a:r>
            <a:r>
              <a:rPr lang="en-ZA" dirty="0" smtClean="0"/>
              <a:t> we see the commandment to purge the land: </a:t>
            </a:r>
            <a:r>
              <a:rPr lang="en-ZA" i="1" dirty="0" smtClean="0">
                <a:solidFill>
                  <a:srgbClr val="004821"/>
                </a:solidFill>
              </a:rPr>
              <a:t>"Speak to the children of Israel .. you shall drive out all the inhabitants of the land from before you, destroy all their engraved stones, destroy all their </a:t>
            </a:r>
            <a:r>
              <a:rPr lang="en-ZA" i="1" dirty="0" err="1" smtClean="0">
                <a:solidFill>
                  <a:srgbClr val="004821"/>
                </a:solidFill>
              </a:rPr>
              <a:t>molded</a:t>
            </a:r>
            <a:r>
              <a:rPr lang="en-ZA" i="1" dirty="0" smtClean="0">
                <a:solidFill>
                  <a:srgbClr val="004821"/>
                </a:solidFill>
              </a:rPr>
              <a:t> images, and demolish all their high places; </a:t>
            </a:r>
            <a:r>
              <a:rPr lang="en-ZA" dirty="0" smtClean="0"/>
              <a:t>At the same time, they were warned that if they did not </a:t>
            </a:r>
            <a:r>
              <a:rPr lang="en-ZA" dirty="0" err="1" smtClean="0"/>
              <a:t>fulfill</a:t>
            </a:r>
            <a:r>
              <a:rPr lang="en-ZA" dirty="0" smtClean="0"/>
              <a:t> this commandment to drive out the inhabitants, they would suffer trouble: </a:t>
            </a:r>
            <a:r>
              <a:rPr lang="en-ZA" i="1" dirty="0" smtClean="0">
                <a:solidFill>
                  <a:srgbClr val="004821"/>
                </a:solidFill>
              </a:rPr>
              <a:t>... But if you do not drive out the inhabitants of the land from before you, then it shall be that those whom you let remain shall be irritants in your eyes and thorns in your sides, and they shall harass you in the land where you dwell. Moreover it shall be that I will do to you as I thought to do to them.' “ </a:t>
            </a:r>
            <a:r>
              <a:rPr lang="en-ZA" b="1" i="1" dirty="0" smtClean="0">
                <a:solidFill>
                  <a:srgbClr val="004821"/>
                </a:solidFill>
              </a:rPr>
              <a:t>(Numbers 33:51-56)</a:t>
            </a:r>
          </a:p>
          <a:p>
            <a:r>
              <a:rPr lang="he-IL" dirty="0" smtClean="0"/>
              <a:t>יהוה</a:t>
            </a:r>
            <a:r>
              <a:rPr lang="en-ZA" dirty="0" smtClean="0"/>
              <a:t> was warning them up front that if they considered compromising with the residents of the land, i.e. dividing the land with them, then those nations would not make peace. Instead, they would behave with hostility towards Israel. Peacefully living side by side with enemies is an impossible option, and we see that so clearly today in Israel</a:t>
            </a:r>
            <a:endParaRPr lang="en-ZA" i="1" dirty="0" smtClean="0">
              <a:solidFill>
                <a:srgbClr val="004821"/>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35</a:t>
            </a:fld>
            <a:endParaRPr lang="en-ZA"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HARASS YOU</a:t>
            </a:r>
            <a:endParaRPr lang="en-ZA" dirty="0"/>
          </a:p>
        </p:txBody>
      </p:sp>
      <p:sp>
        <p:nvSpPr>
          <p:cNvPr id="3" name="Content Placeholder 2"/>
          <p:cNvSpPr>
            <a:spLocks noGrp="1"/>
          </p:cNvSpPr>
          <p:nvPr>
            <p:ph idx="1"/>
          </p:nvPr>
        </p:nvSpPr>
        <p:spPr/>
        <p:txBody>
          <a:bodyPr>
            <a:normAutofit lnSpcReduction="10000"/>
          </a:bodyPr>
          <a:lstStyle/>
          <a:p>
            <a:r>
              <a:rPr lang="en-ZA" b="1" dirty="0" smtClean="0"/>
              <a:t>Rabbi </a:t>
            </a:r>
            <a:r>
              <a:rPr lang="en-ZA" b="1" dirty="0" err="1" smtClean="0"/>
              <a:t>Sholom</a:t>
            </a:r>
            <a:r>
              <a:rPr lang="en-ZA" b="1" dirty="0" smtClean="0"/>
              <a:t> Gold </a:t>
            </a:r>
            <a:r>
              <a:rPr lang="en-ZA" dirty="0" smtClean="0"/>
              <a:t>points out a subtle word change in the translation of a phrase in verse 55. He says instead of:</a:t>
            </a:r>
          </a:p>
          <a:p>
            <a:r>
              <a:rPr lang="en-ZA" i="1" dirty="0" smtClean="0">
                <a:solidFill>
                  <a:srgbClr val="004821"/>
                </a:solidFill>
              </a:rPr>
              <a:t>“they shall harass you in the land where you dwell” </a:t>
            </a:r>
            <a:r>
              <a:rPr lang="en-ZA" dirty="0" smtClean="0"/>
              <a:t>it should read: </a:t>
            </a:r>
            <a:r>
              <a:rPr lang="en-ZA" i="1" dirty="0" smtClean="0">
                <a:solidFill>
                  <a:srgbClr val="C00000"/>
                </a:solidFill>
              </a:rPr>
              <a:t>“they shall harass you about the land where you dwell” </a:t>
            </a:r>
          </a:p>
          <a:p>
            <a:r>
              <a:rPr lang="en-ZA" dirty="0" smtClean="0"/>
              <a:t>In other words, even though the Palestinians have their own areas to dwell, they will continually harass the Jews about the land where they are dwelling. They will never make peace. Rather they will constantly be asking the Jews to give up more and more of their land. It’s pretty impressive that </a:t>
            </a:r>
            <a:r>
              <a:rPr lang="he-IL" dirty="0" smtClean="0"/>
              <a:t>יהוה</a:t>
            </a:r>
            <a:r>
              <a:rPr lang="en-ZA" dirty="0" smtClean="0"/>
              <a:t> could thousands of years ago, speak so accurately of Israel’s situation today!</a:t>
            </a:r>
          </a:p>
          <a:p>
            <a:r>
              <a:rPr lang="en-ZA" dirty="0" smtClean="0"/>
              <a:t>It was </a:t>
            </a:r>
            <a:r>
              <a:rPr lang="he-IL" dirty="0" smtClean="0"/>
              <a:t>יהוה</a:t>
            </a:r>
            <a:r>
              <a:rPr lang="en-ZA" dirty="0" smtClean="0"/>
              <a:t>’s plan that only HE be worshipped in the land. The current state of affairs in Israel is a perfect example of what happens when people decide to modify His instructions because it seems more reasonable, peaceful, or politically correct to allow those following other gods to live with them in the Land.</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36</a:t>
            </a:fld>
            <a:endParaRPr lang="en-ZA"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TODAY</a:t>
            </a:r>
            <a:endParaRPr lang="en-ZA" dirty="0"/>
          </a:p>
        </p:txBody>
      </p:sp>
      <p:sp>
        <p:nvSpPr>
          <p:cNvPr id="3" name="Content Placeholder 2"/>
          <p:cNvSpPr>
            <a:spLocks noGrp="1"/>
          </p:cNvSpPr>
          <p:nvPr>
            <p:ph idx="1"/>
          </p:nvPr>
        </p:nvSpPr>
        <p:spPr/>
        <p:txBody>
          <a:bodyPr>
            <a:normAutofit fontScale="92500" lnSpcReduction="20000"/>
          </a:bodyPr>
          <a:lstStyle/>
          <a:p>
            <a:r>
              <a:rPr lang="en-ZA" sz="2400" dirty="0" smtClean="0"/>
              <a:t>There is a Psalm that describes today’s plight of those who wait for </a:t>
            </a:r>
            <a:r>
              <a:rPr lang="he-IL" sz="2400" dirty="0" smtClean="0"/>
              <a:t>יהוה</a:t>
            </a:r>
            <a:r>
              <a:rPr lang="en-ZA" sz="2400" dirty="0" smtClean="0"/>
              <a:t> to make a move on their behalf. It is a plea for </a:t>
            </a:r>
            <a:r>
              <a:rPr lang="he-IL" sz="2400" dirty="0" smtClean="0"/>
              <a:t>יהוה</a:t>
            </a:r>
            <a:r>
              <a:rPr lang="en-ZA" sz="2400" dirty="0" smtClean="0"/>
              <a:t> to recover His land and His people. </a:t>
            </a:r>
          </a:p>
          <a:p>
            <a:pPr algn="ctr"/>
            <a:r>
              <a:rPr lang="en-ZA" sz="2400" i="1" dirty="0" smtClean="0">
                <a:solidFill>
                  <a:srgbClr val="004821"/>
                </a:solidFill>
              </a:rPr>
              <a:t>O Elohim, do not remain silent! Do not be speechless, And do not be still, O </a:t>
            </a:r>
            <a:r>
              <a:rPr lang="en-ZA" sz="2400" i="1" dirty="0" err="1" smtClean="0">
                <a:solidFill>
                  <a:srgbClr val="004821"/>
                </a:solidFill>
              </a:rPr>
              <a:t>Ěl</a:t>
            </a:r>
            <a:r>
              <a:rPr lang="en-ZA" sz="2400" i="1" dirty="0" smtClean="0">
                <a:solidFill>
                  <a:srgbClr val="004821"/>
                </a:solidFill>
              </a:rPr>
              <a:t>! For look, Your enemies make an uproar, And those hating You have lifted up their head. They craftily plot against Your people, And conspire against Your treasured ones. They have said, “Come, And let us wipe them out as a nation, And let the name of </a:t>
            </a:r>
            <a:r>
              <a:rPr lang="en-ZA" sz="2400" i="1" dirty="0" err="1" smtClean="0">
                <a:solidFill>
                  <a:srgbClr val="004821"/>
                </a:solidFill>
              </a:rPr>
              <a:t>Yisra’ĕl</a:t>
            </a:r>
            <a:r>
              <a:rPr lang="en-ZA" sz="2400" i="1" dirty="0" smtClean="0">
                <a:solidFill>
                  <a:srgbClr val="004821"/>
                </a:solidFill>
              </a:rPr>
              <a:t> be remembered no more.” For they have conspired together with one heart; They have made a covenant against You – The tents of </a:t>
            </a:r>
            <a:r>
              <a:rPr lang="en-ZA" sz="2400" i="1" dirty="0" err="1" smtClean="0">
                <a:solidFill>
                  <a:srgbClr val="004821"/>
                </a:solidFill>
              </a:rPr>
              <a:t>Eḏom</a:t>
            </a:r>
            <a:r>
              <a:rPr lang="en-ZA" sz="2400" i="1" dirty="0" smtClean="0">
                <a:solidFill>
                  <a:srgbClr val="004821"/>
                </a:solidFill>
              </a:rPr>
              <a:t> and the </a:t>
            </a:r>
            <a:r>
              <a:rPr lang="en-ZA" sz="2400" i="1" dirty="0" err="1" smtClean="0">
                <a:solidFill>
                  <a:srgbClr val="004821"/>
                </a:solidFill>
              </a:rPr>
              <a:t>Yishmaʽĕlites</a:t>
            </a:r>
            <a:r>
              <a:rPr lang="en-ZA" sz="2400" i="1" dirty="0" smtClean="0">
                <a:solidFill>
                  <a:srgbClr val="004821"/>
                </a:solidFill>
              </a:rPr>
              <a:t>, </a:t>
            </a:r>
            <a:r>
              <a:rPr lang="en-ZA" sz="2400" i="1" dirty="0" err="1" smtClean="0">
                <a:solidFill>
                  <a:srgbClr val="004821"/>
                </a:solidFill>
              </a:rPr>
              <a:t>Mo’ab</a:t>
            </a:r>
            <a:r>
              <a:rPr lang="en-ZA" sz="2400" i="1" dirty="0" smtClean="0">
                <a:solidFill>
                  <a:srgbClr val="004821"/>
                </a:solidFill>
              </a:rPr>
              <a:t>̱ and the </a:t>
            </a:r>
            <a:r>
              <a:rPr lang="en-ZA" sz="2400" i="1" dirty="0" err="1" smtClean="0">
                <a:solidFill>
                  <a:srgbClr val="004821"/>
                </a:solidFill>
              </a:rPr>
              <a:t>Haḡarites</a:t>
            </a:r>
            <a:r>
              <a:rPr lang="en-ZA" sz="2400" i="1" dirty="0" smtClean="0">
                <a:solidFill>
                  <a:srgbClr val="004821"/>
                </a:solidFill>
              </a:rPr>
              <a:t>, </a:t>
            </a:r>
            <a:r>
              <a:rPr lang="en-ZA" sz="2400" i="1" dirty="0" err="1" smtClean="0">
                <a:solidFill>
                  <a:srgbClr val="004821"/>
                </a:solidFill>
              </a:rPr>
              <a:t>Geḇal</a:t>
            </a:r>
            <a:r>
              <a:rPr lang="en-ZA" sz="2400" i="1" dirty="0" smtClean="0">
                <a:solidFill>
                  <a:srgbClr val="004821"/>
                </a:solidFill>
              </a:rPr>
              <a:t>, and </a:t>
            </a:r>
            <a:r>
              <a:rPr lang="en-ZA" sz="2400" i="1" dirty="0" err="1" smtClean="0">
                <a:solidFill>
                  <a:srgbClr val="004821"/>
                </a:solidFill>
              </a:rPr>
              <a:t>Ammon</a:t>
            </a:r>
            <a:r>
              <a:rPr lang="en-ZA" sz="2400" i="1" dirty="0" smtClean="0">
                <a:solidFill>
                  <a:srgbClr val="004821"/>
                </a:solidFill>
              </a:rPr>
              <a:t>, and </a:t>
            </a:r>
            <a:r>
              <a:rPr lang="en-ZA" sz="2400" i="1" dirty="0" err="1" smtClean="0">
                <a:solidFill>
                  <a:srgbClr val="004821"/>
                </a:solidFill>
              </a:rPr>
              <a:t>Amalĕq</a:t>
            </a:r>
            <a:r>
              <a:rPr lang="en-ZA" sz="2400" i="1" dirty="0" smtClean="0">
                <a:solidFill>
                  <a:srgbClr val="004821"/>
                </a:solidFill>
              </a:rPr>
              <a:t>, Philistia with the inhabitants of </a:t>
            </a:r>
            <a:r>
              <a:rPr lang="en-ZA" sz="2400" i="1" dirty="0" err="1" smtClean="0">
                <a:solidFill>
                  <a:srgbClr val="004821"/>
                </a:solidFill>
              </a:rPr>
              <a:t>Tsor</a:t>
            </a:r>
            <a:r>
              <a:rPr lang="en-ZA" sz="2400" i="1" dirty="0" smtClean="0">
                <a:solidFill>
                  <a:srgbClr val="004821"/>
                </a:solidFill>
              </a:rPr>
              <a:t>, </a:t>
            </a:r>
            <a:r>
              <a:rPr lang="en-ZA" sz="2400" i="1" dirty="0" err="1" smtClean="0">
                <a:solidFill>
                  <a:srgbClr val="004821"/>
                </a:solidFill>
              </a:rPr>
              <a:t>Ashshur</a:t>
            </a:r>
            <a:r>
              <a:rPr lang="en-ZA" sz="2400" i="1" dirty="0" smtClean="0">
                <a:solidFill>
                  <a:srgbClr val="004821"/>
                </a:solidFill>
              </a:rPr>
              <a:t> also has joined with them, They have helped the children of Lot. Selah. Do to them as to </a:t>
            </a:r>
            <a:r>
              <a:rPr lang="en-ZA" sz="2400" i="1" dirty="0" err="1" smtClean="0">
                <a:solidFill>
                  <a:srgbClr val="004821"/>
                </a:solidFill>
              </a:rPr>
              <a:t>Miḏyan</a:t>
            </a:r>
            <a:r>
              <a:rPr lang="en-ZA" sz="2400" i="1" dirty="0" smtClean="0">
                <a:solidFill>
                  <a:srgbClr val="004821"/>
                </a:solidFill>
              </a:rPr>
              <a:t>, ... Who have said, “Let us take possession of the pastures of Elohim For ourselves.” .. Fill their faces with shame, And let them seek Your Name, O </a:t>
            </a:r>
            <a:r>
              <a:rPr lang="he-IL" sz="2400" i="1" dirty="0" smtClean="0">
                <a:solidFill>
                  <a:srgbClr val="004821"/>
                </a:solidFill>
              </a:rPr>
              <a:t>יהוה</a:t>
            </a:r>
            <a:r>
              <a:rPr lang="en-ZA" sz="2400" i="1" dirty="0" smtClean="0">
                <a:solidFill>
                  <a:srgbClr val="004821"/>
                </a:solidFill>
              </a:rPr>
              <a:t>. Let them be ashamed and alarmed forever; And let them become abashed and perish, And let them know that You, Whose Name is </a:t>
            </a:r>
            <a:r>
              <a:rPr lang="he-IL" sz="2400" i="1" dirty="0" smtClean="0">
                <a:solidFill>
                  <a:srgbClr val="004821"/>
                </a:solidFill>
              </a:rPr>
              <a:t>יהוה</a:t>
            </a:r>
            <a:r>
              <a:rPr lang="en-ZA" sz="2400" i="1" dirty="0" smtClean="0">
                <a:solidFill>
                  <a:srgbClr val="004821"/>
                </a:solidFill>
              </a:rPr>
              <a:t>, You alone are the Most High over all the earth. </a:t>
            </a:r>
            <a:r>
              <a:rPr lang="en-US" sz="2400" b="1" i="1" dirty="0" smtClean="0">
                <a:solidFill>
                  <a:srgbClr val="004821"/>
                </a:solidFill>
              </a:rPr>
              <a:t>(Psalms 83:1-18)</a:t>
            </a:r>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37</a:t>
            </a:fld>
            <a:endParaRPr lang="en-ZA"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CLEANSING OF THE LAND</a:t>
            </a:r>
            <a:endParaRPr lang="en-ZA" dirty="0"/>
          </a:p>
        </p:txBody>
      </p:sp>
      <p:sp>
        <p:nvSpPr>
          <p:cNvPr id="3" name="Content Placeholder 2"/>
          <p:cNvSpPr>
            <a:spLocks noGrp="1"/>
          </p:cNvSpPr>
          <p:nvPr>
            <p:ph idx="1"/>
          </p:nvPr>
        </p:nvSpPr>
        <p:spPr/>
        <p:txBody>
          <a:bodyPr>
            <a:noAutofit/>
          </a:bodyPr>
          <a:lstStyle/>
          <a:p>
            <a:pPr>
              <a:lnSpc>
                <a:spcPts val="2100"/>
              </a:lnSpc>
            </a:pPr>
            <a:r>
              <a:rPr lang="he-IL" dirty="0" smtClean="0"/>
              <a:t>יהוה</a:t>
            </a:r>
            <a:r>
              <a:rPr lang="en-ZA" dirty="0" smtClean="0"/>
              <a:t> cannot abide in a land that has been polluted by murder as this pollutes and defiles  the land. We know how key blood is to all of His instructions. While atonement for sin was made possible by the blood of a guiltless substitute, the improper spilling of blood is an abomination to the Almighty and therefore defiles whatever it touches. In the first unlawful homicide, innocent blood was shed and cried out from the land for vengeance:</a:t>
            </a:r>
          </a:p>
          <a:p>
            <a:pPr algn="ctr">
              <a:lnSpc>
                <a:spcPts val="2100"/>
              </a:lnSpc>
            </a:pP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said to </a:t>
            </a:r>
            <a:r>
              <a:rPr lang="en-ZA" i="1" dirty="0" err="1" smtClean="0">
                <a:solidFill>
                  <a:srgbClr val="004821"/>
                </a:solidFill>
              </a:rPr>
              <a:t>Qayin</a:t>
            </a:r>
            <a:r>
              <a:rPr lang="en-ZA" i="1" dirty="0" smtClean="0">
                <a:solidFill>
                  <a:srgbClr val="004821"/>
                </a:solidFill>
              </a:rPr>
              <a:t>, “Where is </a:t>
            </a:r>
            <a:r>
              <a:rPr lang="en-ZA" i="1" dirty="0" err="1" smtClean="0">
                <a:solidFill>
                  <a:srgbClr val="004821"/>
                </a:solidFill>
              </a:rPr>
              <a:t>Heḇel</a:t>
            </a:r>
            <a:r>
              <a:rPr lang="en-ZA" i="1" dirty="0" smtClean="0">
                <a:solidFill>
                  <a:srgbClr val="004821"/>
                </a:solidFill>
              </a:rPr>
              <a:t> your brother?” And he said, “I do not know. Am I my brother’s guard?” And He said, “What have you done? The voice of your brother’s blood cries out to Me from the ground. </a:t>
            </a:r>
            <a:r>
              <a:rPr lang="en-US" b="1" i="1" dirty="0" smtClean="0">
                <a:solidFill>
                  <a:srgbClr val="004821"/>
                </a:solidFill>
              </a:rPr>
              <a:t>(Genesis 4:9-10)</a:t>
            </a:r>
          </a:p>
          <a:p>
            <a:pPr>
              <a:lnSpc>
                <a:spcPts val="2100"/>
              </a:lnSpc>
            </a:pPr>
            <a:r>
              <a:rPr lang="en-ZA" dirty="0" smtClean="0"/>
              <a:t>For this reason, Numbers 35 contains many instructions concerning homicide. The possibility of asylum is discussed and should be understood to be limited solely to the unpremeditated manslayer. In verse 19, the person who is to be the executioner for the murderer is called the blood-avenger:</a:t>
            </a:r>
          </a:p>
          <a:p>
            <a:pPr algn="ctr">
              <a:lnSpc>
                <a:spcPts val="2100"/>
              </a:lnSpc>
            </a:pPr>
            <a:r>
              <a:rPr lang="en-ZA" i="1" dirty="0" smtClean="0">
                <a:solidFill>
                  <a:srgbClr val="004821"/>
                </a:solidFill>
              </a:rPr>
              <a:t>‘The </a:t>
            </a:r>
            <a:r>
              <a:rPr lang="en-ZA" i="1" dirty="0" err="1" smtClean="0">
                <a:solidFill>
                  <a:srgbClr val="004821"/>
                </a:solidFill>
              </a:rPr>
              <a:t>revenger</a:t>
            </a:r>
            <a:r>
              <a:rPr lang="en-ZA" i="1" dirty="0" smtClean="0">
                <a:solidFill>
                  <a:srgbClr val="004821"/>
                </a:solidFill>
              </a:rPr>
              <a:t> of blood himself puts the murderer to death. When he meets him, he puts him to death. </a:t>
            </a:r>
            <a:r>
              <a:rPr lang="en-ZA" b="1" i="1" dirty="0" smtClean="0">
                <a:solidFill>
                  <a:srgbClr val="004821"/>
                </a:solidFill>
              </a:rPr>
              <a:t>(Numbers 35:19)</a:t>
            </a:r>
          </a:p>
          <a:p>
            <a:pPr>
              <a:lnSpc>
                <a:spcPts val="2100"/>
              </a:lnSpc>
            </a:pPr>
            <a:endParaRPr lang="en-ZA" dirty="0" smtClean="0"/>
          </a:p>
          <a:p>
            <a:pPr>
              <a:lnSpc>
                <a:spcPts val="21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38</a:t>
            </a:fld>
            <a:endParaRPr lang="en-ZA"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AVENGER OF BLOOD</a:t>
            </a:r>
            <a:endParaRPr lang="en-ZA" dirty="0"/>
          </a:p>
        </p:txBody>
      </p:sp>
      <p:sp>
        <p:nvSpPr>
          <p:cNvPr id="3" name="Content Placeholder 2"/>
          <p:cNvSpPr>
            <a:spLocks noGrp="1"/>
          </p:cNvSpPr>
          <p:nvPr>
            <p:ph idx="1"/>
          </p:nvPr>
        </p:nvSpPr>
        <p:spPr/>
        <p:txBody>
          <a:bodyPr>
            <a:normAutofit/>
          </a:bodyPr>
          <a:lstStyle/>
          <a:p>
            <a:r>
              <a:rPr lang="en-ZA" dirty="0" smtClean="0"/>
              <a:t>In Hebrew, the term for the </a:t>
            </a:r>
            <a:r>
              <a:rPr lang="en-ZA" i="1" dirty="0" smtClean="0"/>
              <a:t>“avenger of blood” </a:t>
            </a:r>
            <a:r>
              <a:rPr lang="en-ZA" dirty="0" smtClean="0"/>
              <a:t>is the </a:t>
            </a:r>
            <a:r>
              <a:rPr lang="en-ZA" i="1" dirty="0" smtClean="0"/>
              <a:t>“</a:t>
            </a:r>
            <a:r>
              <a:rPr lang="en-ZA" i="1" dirty="0" err="1" smtClean="0"/>
              <a:t>go’el</a:t>
            </a:r>
            <a:r>
              <a:rPr lang="en-ZA" i="1" dirty="0" smtClean="0"/>
              <a:t> </a:t>
            </a:r>
            <a:r>
              <a:rPr lang="en-ZA" i="1" dirty="0" err="1" smtClean="0"/>
              <a:t>hadam</a:t>
            </a:r>
            <a:r>
              <a:rPr lang="en-ZA" i="1" dirty="0" smtClean="0"/>
              <a:t>”</a:t>
            </a:r>
            <a:r>
              <a:rPr lang="en-ZA" dirty="0" smtClean="0"/>
              <a:t>. </a:t>
            </a:r>
            <a:r>
              <a:rPr lang="en-ZA" dirty="0" err="1" smtClean="0"/>
              <a:t>Hadam</a:t>
            </a:r>
            <a:r>
              <a:rPr lang="en-ZA" dirty="0" smtClean="0"/>
              <a:t> means </a:t>
            </a:r>
            <a:r>
              <a:rPr lang="en-ZA" i="1" dirty="0" smtClean="0"/>
              <a:t>“the blood”, </a:t>
            </a:r>
            <a:r>
              <a:rPr lang="en-ZA" dirty="0" smtClean="0"/>
              <a:t>and although </a:t>
            </a:r>
            <a:r>
              <a:rPr lang="en-ZA" i="1" dirty="0" smtClean="0"/>
              <a:t>“avenger”</a:t>
            </a:r>
            <a:r>
              <a:rPr lang="en-ZA" dirty="0" smtClean="0"/>
              <a:t> is the translation for </a:t>
            </a:r>
            <a:r>
              <a:rPr lang="en-ZA" i="1" dirty="0" smtClean="0"/>
              <a:t>“</a:t>
            </a:r>
            <a:r>
              <a:rPr lang="en-ZA" i="1" dirty="0" err="1" smtClean="0"/>
              <a:t>go’el</a:t>
            </a:r>
            <a:r>
              <a:rPr lang="en-ZA" i="1" dirty="0" smtClean="0"/>
              <a:t>”, </a:t>
            </a:r>
            <a:r>
              <a:rPr lang="en-ZA" dirty="0" smtClean="0"/>
              <a:t>the word is more commonly translated as </a:t>
            </a:r>
            <a:r>
              <a:rPr lang="en-ZA" i="1" dirty="0" smtClean="0"/>
              <a:t>“redeemer”. </a:t>
            </a:r>
            <a:r>
              <a:rPr lang="en-ZA" dirty="0" smtClean="0"/>
              <a:t>The redeemer is the </a:t>
            </a:r>
            <a:r>
              <a:rPr lang="en-ZA" i="1" dirty="0" smtClean="0"/>
              <a:t>“restorer of the status quo”, </a:t>
            </a:r>
            <a:r>
              <a:rPr lang="en-ZA" dirty="0" smtClean="0"/>
              <a:t>a responsibility that rests on the next of kin. Redeemers performed several functions. </a:t>
            </a:r>
          </a:p>
          <a:p>
            <a:pPr marL="457200" indent="-457200">
              <a:buFont typeface="+mj-lt"/>
              <a:buAutoNum type="arabicPeriod"/>
            </a:pPr>
            <a:r>
              <a:rPr lang="en-ZA" dirty="0" smtClean="0"/>
              <a:t>For example, a redeemer would provide his deceased kinsman with a survivor by marrying the childless widow (such as Boaz did for Ruth’s husband). </a:t>
            </a:r>
          </a:p>
          <a:p>
            <a:pPr marL="457200" indent="-457200">
              <a:buFont typeface="+mj-lt"/>
              <a:buAutoNum type="arabicPeriod"/>
            </a:pPr>
            <a:r>
              <a:rPr lang="en-ZA" dirty="0" smtClean="0"/>
              <a:t>A redeemer was obligated to bring his kinsman out of a debt that resulted in his being sold into slavery (Leviticus 25:48). </a:t>
            </a:r>
          </a:p>
          <a:p>
            <a:pPr marL="457200" indent="-457200">
              <a:buFont typeface="+mj-lt"/>
              <a:buAutoNum type="arabicPeriod"/>
            </a:pPr>
            <a:r>
              <a:rPr lang="en-ZA" dirty="0" smtClean="0"/>
              <a:t>In cases of homicide, the obligation of the blood redeemer/avenger falls on the brother, the uncle, or the cousin, in that order.</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39</a:t>
            </a:fld>
            <a:endParaRPr lang="en-Z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MASSEI</a:t>
            </a:r>
            <a:endParaRPr lang="en-ZA" dirty="0"/>
          </a:p>
        </p:txBody>
      </p:sp>
      <p:sp>
        <p:nvSpPr>
          <p:cNvPr id="3" name="Content Placeholder 2"/>
          <p:cNvSpPr>
            <a:spLocks noGrp="1"/>
          </p:cNvSpPr>
          <p:nvPr>
            <p:ph idx="1"/>
          </p:nvPr>
        </p:nvSpPr>
        <p:spPr/>
        <p:txBody>
          <a:bodyPr>
            <a:noAutofit/>
          </a:bodyPr>
          <a:lstStyle/>
          <a:p>
            <a:pPr>
              <a:lnSpc>
                <a:spcPts val="2300"/>
              </a:lnSpc>
            </a:pPr>
            <a:r>
              <a:rPr lang="en-ZA" i="1" dirty="0" smtClean="0"/>
              <a:t>“</a:t>
            </a:r>
            <a:r>
              <a:rPr lang="en-ZA" i="1" dirty="0" err="1" smtClean="0"/>
              <a:t>Massei</a:t>
            </a:r>
            <a:r>
              <a:rPr lang="en-ZA" i="1" dirty="0" smtClean="0"/>
              <a:t>” </a:t>
            </a:r>
            <a:r>
              <a:rPr lang="en-ZA" dirty="0" smtClean="0"/>
              <a:t>is Strong’s #4550 meaning </a:t>
            </a:r>
            <a:r>
              <a:rPr lang="en-ZA" i="1" dirty="0" smtClean="0"/>
              <a:t>“journeys” or “stages”</a:t>
            </a:r>
            <a:r>
              <a:rPr lang="en-ZA" dirty="0" smtClean="0"/>
              <a:t>. Talks about the 40 year journey and the 42 stages along the way. </a:t>
            </a:r>
          </a:p>
          <a:p>
            <a:pPr>
              <a:lnSpc>
                <a:spcPts val="2300"/>
              </a:lnSpc>
            </a:pPr>
            <a:r>
              <a:rPr lang="en-ZA" dirty="0" smtClean="0"/>
              <a:t>The numeric value of the letters in </a:t>
            </a:r>
            <a:r>
              <a:rPr lang="en-ZA" i="1" dirty="0" smtClean="0"/>
              <a:t>“</a:t>
            </a:r>
            <a:r>
              <a:rPr lang="en-ZA" i="1" dirty="0" err="1" smtClean="0"/>
              <a:t>Massei</a:t>
            </a:r>
            <a:r>
              <a:rPr lang="en-ZA" i="1" dirty="0" smtClean="0"/>
              <a:t>” </a:t>
            </a:r>
            <a:r>
              <a:rPr lang="en-ZA" dirty="0" smtClean="0"/>
              <a:t>is 170 and matches the following words from Torah:  </a:t>
            </a:r>
          </a:p>
          <a:p>
            <a:pPr marL="182563" indent="-182563">
              <a:lnSpc>
                <a:spcPts val="2300"/>
              </a:lnSpc>
              <a:buFont typeface="Arial" pitchFamily="34" charset="0"/>
              <a:buChar char="•"/>
            </a:pPr>
            <a:r>
              <a:rPr lang="en-ZA" dirty="0" smtClean="0"/>
              <a:t>Genesis (which is about the formation and history of Israel</a:t>
            </a:r>
            <a:r>
              <a:rPr lang="en-ZA" i="1" dirty="0" smtClean="0"/>
              <a:t>), “</a:t>
            </a:r>
            <a:r>
              <a:rPr lang="en-ZA" i="1" dirty="0" err="1" smtClean="0"/>
              <a:t>l’Olam</a:t>
            </a:r>
            <a:r>
              <a:rPr lang="en-ZA" i="1" dirty="0" smtClean="0"/>
              <a:t>” </a:t>
            </a:r>
            <a:r>
              <a:rPr lang="en-ZA" dirty="0" smtClean="0"/>
              <a:t>or </a:t>
            </a:r>
            <a:r>
              <a:rPr lang="en-ZA" i="1" dirty="0" smtClean="0"/>
              <a:t>“forever”, “</a:t>
            </a:r>
            <a:r>
              <a:rPr lang="en-ZA" i="1" dirty="0" err="1" smtClean="0"/>
              <a:t>l’panah</a:t>
            </a:r>
            <a:r>
              <a:rPr lang="en-ZA" i="1" dirty="0" smtClean="0"/>
              <a:t>” or “before me”, “</a:t>
            </a:r>
            <a:r>
              <a:rPr lang="en-ZA" i="1" dirty="0" err="1" smtClean="0"/>
              <a:t>ni’milayim</a:t>
            </a:r>
            <a:r>
              <a:rPr lang="en-ZA" i="1" dirty="0" smtClean="0"/>
              <a:t>” or “were circumcised” </a:t>
            </a:r>
            <a:r>
              <a:rPr lang="en-ZA" dirty="0" smtClean="0">
                <a:solidFill>
                  <a:srgbClr val="C00000"/>
                </a:solidFill>
              </a:rPr>
              <a:t>- The circumcised will be forever before me</a:t>
            </a:r>
          </a:p>
          <a:p>
            <a:pPr marL="182563" indent="-182563">
              <a:lnSpc>
                <a:spcPts val="2300"/>
              </a:lnSpc>
              <a:buFont typeface="Arial" pitchFamily="34" charset="0"/>
              <a:buChar char="•"/>
            </a:pPr>
            <a:r>
              <a:rPr lang="en-ZA" dirty="0" smtClean="0"/>
              <a:t>Exodus (the exodus &amp; giving of Torah), “</a:t>
            </a:r>
            <a:r>
              <a:rPr lang="en-ZA" i="1" dirty="0" err="1" smtClean="0"/>
              <a:t>m’ahnee</a:t>
            </a:r>
            <a:r>
              <a:rPr lang="en-ZA" i="1" dirty="0" smtClean="0"/>
              <a:t>” or “our affliction”, “</a:t>
            </a:r>
            <a:r>
              <a:rPr lang="en-ZA" i="1" dirty="0" err="1" smtClean="0"/>
              <a:t>mei’leyanim</a:t>
            </a:r>
            <a:r>
              <a:rPr lang="en-ZA" i="1" dirty="0" smtClean="0"/>
              <a:t>” or “murmurings”, “</a:t>
            </a:r>
            <a:r>
              <a:rPr lang="en-ZA" i="1" dirty="0" err="1" smtClean="0"/>
              <a:t>pe’sel</a:t>
            </a:r>
            <a:r>
              <a:rPr lang="en-ZA" i="1" dirty="0" smtClean="0"/>
              <a:t>” or “graven image”</a:t>
            </a:r>
            <a:r>
              <a:rPr lang="en-ZA" dirty="0" smtClean="0"/>
              <a:t> – </a:t>
            </a:r>
            <a:r>
              <a:rPr lang="en-ZA" dirty="0" smtClean="0">
                <a:solidFill>
                  <a:srgbClr val="C00000"/>
                </a:solidFill>
              </a:rPr>
              <a:t>Our afflictions remove idols and murmurings</a:t>
            </a:r>
          </a:p>
          <a:p>
            <a:pPr marL="182563" indent="-182563">
              <a:lnSpc>
                <a:spcPts val="2300"/>
              </a:lnSpc>
              <a:buFont typeface="Arial" pitchFamily="34" charset="0"/>
              <a:buChar char="•"/>
            </a:pPr>
            <a:r>
              <a:rPr lang="en-ZA" dirty="0" smtClean="0"/>
              <a:t>Leviticus (the priesthood &amp; ordinances), </a:t>
            </a:r>
            <a:r>
              <a:rPr lang="en-ZA" i="1" dirty="0" smtClean="0"/>
              <a:t>“y’ </a:t>
            </a:r>
            <a:r>
              <a:rPr lang="en-ZA" i="1" dirty="0" err="1" smtClean="0"/>
              <a:t>kalail</a:t>
            </a:r>
            <a:r>
              <a:rPr lang="en-ZA" i="1" dirty="0" smtClean="0"/>
              <a:t>” or “curses”; </a:t>
            </a:r>
          </a:p>
          <a:p>
            <a:pPr marL="182563" indent="-182563">
              <a:lnSpc>
                <a:spcPts val="2300"/>
              </a:lnSpc>
              <a:buFont typeface="Arial" pitchFamily="34" charset="0"/>
              <a:buChar char="•"/>
            </a:pPr>
            <a:r>
              <a:rPr lang="en-ZA" dirty="0" smtClean="0"/>
              <a:t>Numbers (the wilderness testing), “</a:t>
            </a:r>
            <a:r>
              <a:rPr lang="en-ZA" i="1" dirty="0" err="1" smtClean="0"/>
              <a:t>tsal‟may</a:t>
            </a:r>
            <a:r>
              <a:rPr lang="en-ZA" i="1" dirty="0" smtClean="0"/>
              <a:t>” </a:t>
            </a:r>
            <a:r>
              <a:rPr lang="en-ZA" dirty="0" smtClean="0"/>
              <a:t>which are “</a:t>
            </a:r>
            <a:r>
              <a:rPr lang="en-ZA" i="1" dirty="0" smtClean="0"/>
              <a:t>idols”, “</a:t>
            </a:r>
            <a:r>
              <a:rPr lang="en-ZA" i="1" dirty="0" err="1" smtClean="0"/>
              <a:t>lema’ol</a:t>
            </a:r>
            <a:r>
              <a:rPr lang="en-ZA" i="1" dirty="0" smtClean="0"/>
              <a:t>” </a:t>
            </a:r>
            <a:r>
              <a:rPr lang="en-ZA" dirty="0" smtClean="0"/>
              <a:t>or </a:t>
            </a:r>
            <a:r>
              <a:rPr lang="en-ZA" i="1" dirty="0" smtClean="0"/>
              <a:t>“to trespass against”- </a:t>
            </a:r>
            <a:r>
              <a:rPr lang="en-ZA" dirty="0" smtClean="0">
                <a:solidFill>
                  <a:srgbClr val="C00000"/>
                </a:solidFill>
              </a:rPr>
              <a:t>Testing against idols</a:t>
            </a:r>
          </a:p>
          <a:p>
            <a:pPr marL="182563" indent="-182563">
              <a:lnSpc>
                <a:spcPts val="2300"/>
              </a:lnSpc>
              <a:buFont typeface="Arial" pitchFamily="34" charset="0"/>
              <a:buChar char="•"/>
            </a:pPr>
            <a:r>
              <a:rPr lang="en-ZA" dirty="0" smtClean="0"/>
              <a:t>Deuteronomy (the Words), </a:t>
            </a:r>
            <a:r>
              <a:rPr lang="en-ZA" i="1" dirty="0" smtClean="0"/>
              <a:t>“</a:t>
            </a:r>
            <a:r>
              <a:rPr lang="en-ZA" i="1" dirty="0" err="1" smtClean="0"/>
              <a:t>ma’eyul</a:t>
            </a:r>
            <a:r>
              <a:rPr lang="en-ZA" i="1" dirty="0" smtClean="0"/>
              <a:t>” </a:t>
            </a:r>
            <a:r>
              <a:rPr lang="en-ZA" dirty="0" smtClean="0"/>
              <a:t>which means </a:t>
            </a:r>
            <a:r>
              <a:rPr lang="en-ZA" i="1" dirty="0" smtClean="0"/>
              <a:t>“deliver” </a:t>
            </a:r>
            <a:r>
              <a:rPr lang="en-ZA" dirty="0" smtClean="0"/>
              <a:t>or </a:t>
            </a:r>
            <a:r>
              <a:rPr lang="en-ZA" i="1" dirty="0" smtClean="0"/>
              <a:t>“rescue” and “</a:t>
            </a:r>
            <a:r>
              <a:rPr lang="en-ZA" i="1" dirty="0" err="1" smtClean="0"/>
              <a:t>m’sinai</a:t>
            </a:r>
            <a:r>
              <a:rPr lang="en-ZA" i="1" dirty="0" smtClean="0"/>
              <a:t>” </a:t>
            </a:r>
            <a:r>
              <a:rPr lang="en-ZA" dirty="0" smtClean="0"/>
              <a:t>which means </a:t>
            </a:r>
            <a:r>
              <a:rPr lang="en-ZA" i="1" dirty="0" smtClean="0"/>
              <a:t>“from Sinai” or “from the clay” – </a:t>
            </a:r>
            <a:r>
              <a:rPr lang="en-ZA" dirty="0" smtClean="0">
                <a:solidFill>
                  <a:srgbClr val="C00000"/>
                </a:solidFill>
              </a:rPr>
              <a:t>We will be delivered from the clay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e-IL" sz="4800" dirty="0" smtClean="0"/>
              <a:t>יהושע</a:t>
            </a:r>
            <a:endParaRPr lang="en-ZA" sz="4800" dirty="0"/>
          </a:p>
        </p:txBody>
      </p:sp>
      <p:sp>
        <p:nvSpPr>
          <p:cNvPr id="3" name="Content Placeholder 2"/>
          <p:cNvSpPr>
            <a:spLocks noGrp="1"/>
          </p:cNvSpPr>
          <p:nvPr>
            <p:ph idx="1"/>
          </p:nvPr>
        </p:nvSpPr>
        <p:spPr/>
        <p:txBody>
          <a:bodyPr>
            <a:normAutofit fontScale="92500" lnSpcReduction="20000"/>
          </a:bodyPr>
          <a:lstStyle/>
          <a:p>
            <a:r>
              <a:rPr lang="en-ZA" sz="2400" dirty="0" smtClean="0"/>
              <a:t>Jewish commentator </a:t>
            </a:r>
            <a:r>
              <a:rPr lang="en-ZA" sz="2400" b="1" dirty="0" smtClean="0"/>
              <a:t>Jacob </a:t>
            </a:r>
            <a:r>
              <a:rPr lang="en-ZA" sz="2400" b="1" dirty="0" err="1" smtClean="0"/>
              <a:t>Milgrom</a:t>
            </a:r>
            <a:r>
              <a:rPr lang="en-ZA" sz="2400" b="1" dirty="0" smtClean="0"/>
              <a:t> </a:t>
            </a:r>
            <a:r>
              <a:rPr lang="en-ZA" sz="2400" dirty="0" smtClean="0"/>
              <a:t>writes:</a:t>
            </a:r>
          </a:p>
          <a:p>
            <a:r>
              <a:rPr lang="en-ZA" sz="2400" i="1" dirty="0" smtClean="0">
                <a:solidFill>
                  <a:srgbClr val="C00000"/>
                </a:solidFill>
              </a:rPr>
              <a:t>“Adam is created in God’s ‘image’ (Gen. 1:27; 9:6), an idiom that is used for the father-son relationship (Gen. 5:3). By declaring Himself to be man’s kinsman, God automatically becomes man’s blood redeemer, obligated to execute each and every murderer.”</a:t>
            </a:r>
          </a:p>
          <a:p>
            <a:r>
              <a:rPr lang="en-ZA" sz="2400" dirty="0" smtClean="0"/>
              <a:t>Taking another look at </a:t>
            </a:r>
            <a:r>
              <a:rPr lang="en-ZA" sz="2400" i="1" dirty="0" smtClean="0"/>
              <a:t>Numbers 35:19</a:t>
            </a:r>
            <a:r>
              <a:rPr lang="en-ZA" sz="2400" dirty="0" smtClean="0"/>
              <a:t>. We see that there is one called the avenger of blood, the blood redeemer, who has the responsibility of finding and executing the murderer. Who was behind the murder of the first man and is therefore called </a:t>
            </a:r>
            <a:r>
              <a:rPr lang="en-ZA" sz="2400" i="1" dirty="0" smtClean="0"/>
              <a:t>“murderer” </a:t>
            </a:r>
            <a:r>
              <a:rPr lang="en-ZA" sz="2400" dirty="0" smtClean="0"/>
              <a:t>by  </a:t>
            </a:r>
            <a:r>
              <a:rPr lang="he-IL" sz="2400" dirty="0" smtClean="0"/>
              <a:t>יהושע</a:t>
            </a:r>
            <a:r>
              <a:rPr lang="en-ZA" sz="2400" dirty="0" smtClean="0"/>
              <a:t> in John?</a:t>
            </a:r>
          </a:p>
          <a:p>
            <a:pPr algn="ctr"/>
            <a:r>
              <a:rPr lang="en-ZA" sz="2400" i="1" dirty="0" smtClean="0">
                <a:solidFill>
                  <a:srgbClr val="004821"/>
                </a:solidFill>
              </a:rPr>
              <a:t>“You are of your father the devil, and the desires of your father you wish to do. He was a murderer from the beginning, and has not stood in the truth, because there is no truth in him. When he speaks the lie, he speaks of his own, for he is a liar and the father of it. </a:t>
            </a:r>
            <a:r>
              <a:rPr lang="en-ZA" sz="2400" b="1" i="1" dirty="0" smtClean="0">
                <a:solidFill>
                  <a:srgbClr val="004821"/>
                </a:solidFill>
              </a:rPr>
              <a:t>(John 8:44)</a:t>
            </a:r>
          </a:p>
          <a:p>
            <a:pPr algn="ctr"/>
            <a:r>
              <a:rPr lang="en-ZA" sz="2400" i="1" dirty="0" smtClean="0">
                <a:solidFill>
                  <a:srgbClr val="004821"/>
                </a:solidFill>
              </a:rPr>
              <a:t>“The thief does not come except to steal, and to slaughter, and to destroy. I have come that they might possess life, and that they might possess it beyond measure. </a:t>
            </a:r>
            <a:r>
              <a:rPr lang="en-ZA" sz="2400" b="1" i="1" dirty="0" smtClean="0">
                <a:solidFill>
                  <a:srgbClr val="004821"/>
                </a:solidFill>
              </a:rPr>
              <a:t>(John 10:10)</a:t>
            </a:r>
          </a:p>
          <a:p>
            <a:pPr algn="l"/>
            <a:r>
              <a:rPr lang="en-ZA" sz="2400" dirty="0" smtClean="0"/>
              <a:t>So we see that the murderer is </a:t>
            </a:r>
            <a:r>
              <a:rPr lang="en-ZA" sz="2400" dirty="0" err="1" smtClean="0"/>
              <a:t>satan</a:t>
            </a:r>
            <a:r>
              <a:rPr lang="en-ZA" sz="2400" dirty="0" smtClean="0"/>
              <a:t>!</a:t>
            </a:r>
            <a:endParaRPr lang="en-ZA" sz="2400" b="1" i="1" dirty="0" smtClean="0">
              <a:solidFill>
                <a:srgbClr val="004821"/>
              </a:solidFill>
            </a:endParaRPr>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40</a:t>
            </a:fld>
            <a:endParaRPr lang="en-ZA"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e-IL" sz="4800" dirty="0" smtClean="0"/>
              <a:t>יהוה</a:t>
            </a:r>
            <a:endParaRPr lang="en-ZA" sz="4800" dirty="0"/>
          </a:p>
        </p:txBody>
      </p:sp>
      <p:sp>
        <p:nvSpPr>
          <p:cNvPr id="3" name="Content Placeholder 2"/>
          <p:cNvSpPr>
            <a:spLocks noGrp="1"/>
          </p:cNvSpPr>
          <p:nvPr>
            <p:ph idx="1"/>
          </p:nvPr>
        </p:nvSpPr>
        <p:spPr/>
        <p:txBody>
          <a:bodyPr>
            <a:noAutofit/>
          </a:bodyPr>
          <a:lstStyle/>
          <a:p>
            <a:pPr>
              <a:lnSpc>
                <a:spcPts val="2100"/>
              </a:lnSpc>
            </a:pPr>
            <a:r>
              <a:rPr lang="en-ZA" dirty="0" smtClean="0"/>
              <a:t>According to the Jewish teaching above by </a:t>
            </a:r>
            <a:r>
              <a:rPr lang="en-ZA" dirty="0" err="1" smtClean="0"/>
              <a:t>Milgrom</a:t>
            </a:r>
            <a:r>
              <a:rPr lang="en-ZA" dirty="0" smtClean="0"/>
              <a:t>, </a:t>
            </a:r>
            <a:r>
              <a:rPr lang="he-IL" dirty="0" smtClean="0"/>
              <a:t>יהוה</a:t>
            </a:r>
            <a:r>
              <a:rPr lang="en-ZA" dirty="0" smtClean="0"/>
              <a:t> has declared Himself to be man’s kinsman and man’s blood redeemer. This is why </a:t>
            </a:r>
            <a:r>
              <a:rPr lang="he-IL" dirty="0" smtClean="0"/>
              <a:t>יהושע</a:t>
            </a:r>
            <a:r>
              <a:rPr lang="en-ZA" dirty="0" smtClean="0"/>
              <a:t> who is Yah in the flesh qualifies to be our kinsman Redeemer/Avenger! He is the firstborn among the brethren (kinsmen)!</a:t>
            </a:r>
          </a:p>
          <a:p>
            <a:pPr algn="ctr">
              <a:lnSpc>
                <a:spcPts val="2100"/>
              </a:lnSpc>
            </a:pPr>
            <a:r>
              <a:rPr lang="en-ZA" i="1" dirty="0" smtClean="0">
                <a:solidFill>
                  <a:srgbClr val="004821"/>
                </a:solidFill>
              </a:rPr>
              <a:t>Because those whom He knew beforehand, He also ordained beforehand to be conformed to the likeness of His Son, for Him to be the first-born among many brothers. </a:t>
            </a:r>
            <a:r>
              <a:rPr lang="en-ZA" b="1" i="1" dirty="0" smtClean="0">
                <a:solidFill>
                  <a:srgbClr val="004821"/>
                </a:solidFill>
              </a:rPr>
              <a:t>(Romans 8:29)</a:t>
            </a:r>
          </a:p>
          <a:p>
            <a:pPr>
              <a:lnSpc>
                <a:spcPts val="2100"/>
              </a:lnSpc>
            </a:pPr>
            <a:r>
              <a:rPr lang="en-ZA" dirty="0" smtClean="0"/>
              <a:t>The Promised Land must also be redeemed because it has been defiled by blood:</a:t>
            </a:r>
          </a:p>
          <a:p>
            <a:pPr algn="ctr">
              <a:lnSpc>
                <a:spcPts val="2100"/>
              </a:lnSpc>
            </a:pPr>
            <a:r>
              <a:rPr lang="en-ZA" i="1" dirty="0" smtClean="0">
                <a:solidFill>
                  <a:srgbClr val="004821"/>
                </a:solidFill>
              </a:rPr>
              <a:t>‘And do not profane the land where you are, for blood profanes the land, and the land is not pardoned for the blood that is shed on it, except by the blood of him who shed it. </a:t>
            </a:r>
            <a:r>
              <a:rPr lang="en-ZA" b="1" i="1" dirty="0" smtClean="0">
                <a:solidFill>
                  <a:srgbClr val="004821"/>
                </a:solidFill>
              </a:rPr>
              <a:t>(Numbers 35:33)</a:t>
            </a:r>
          </a:p>
          <a:p>
            <a:pPr>
              <a:lnSpc>
                <a:spcPts val="2100"/>
              </a:lnSpc>
            </a:pPr>
            <a:r>
              <a:rPr lang="en-ZA" dirty="0" smtClean="0"/>
              <a:t>If someone who is guilty of murder is let off the hook, then the land is not considered redeemed. Only the justice of Elohim can keep the land from being defiled. This is an instance where </a:t>
            </a:r>
            <a:r>
              <a:rPr lang="he-IL" dirty="0" smtClean="0"/>
              <a:t>יהוה</a:t>
            </a:r>
            <a:r>
              <a:rPr lang="en-ZA" dirty="0" smtClean="0"/>
              <a:t> demands retribution. The land has been polluted which means it has been made common rather than holy and set apart. Once the Land of Israel has been defiled, it is no different than the land of the rest of the world.</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41</a:t>
            </a:fld>
            <a:endParaRPr lang="en-ZA"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DEATH OF HIGH PRIEST</a:t>
            </a:r>
            <a:endParaRPr lang="en-ZA" dirty="0"/>
          </a:p>
        </p:txBody>
      </p:sp>
      <p:sp>
        <p:nvSpPr>
          <p:cNvPr id="3" name="Content Placeholder 2"/>
          <p:cNvSpPr>
            <a:spLocks noGrp="1"/>
          </p:cNvSpPr>
          <p:nvPr>
            <p:ph idx="1"/>
          </p:nvPr>
        </p:nvSpPr>
        <p:spPr/>
        <p:txBody>
          <a:bodyPr>
            <a:normAutofit fontScale="92500" lnSpcReduction="20000"/>
          </a:bodyPr>
          <a:lstStyle/>
          <a:p>
            <a:r>
              <a:rPr lang="en-ZA" sz="2400" dirty="0" smtClean="0"/>
              <a:t>Now the death of the High Priest was an acceptable substitute for the killer if he had taken a life by accident. The High Priest’s death relieved the land of its defilement. However, a purposeful killing required the death of the murderer. It brought on the wrath of the blood avenger. Is this not what we will see when </a:t>
            </a:r>
            <a:r>
              <a:rPr lang="he-IL" sz="2400" dirty="0" smtClean="0"/>
              <a:t>יהושע</a:t>
            </a:r>
            <a:r>
              <a:rPr lang="en-ZA" sz="2400" dirty="0" smtClean="0"/>
              <a:t> returns? The wrath of </a:t>
            </a:r>
            <a:r>
              <a:rPr lang="he-IL" sz="2400" dirty="0" smtClean="0"/>
              <a:t>יהוה</a:t>
            </a:r>
            <a:r>
              <a:rPr lang="en-ZA" sz="2400" dirty="0" smtClean="0"/>
              <a:t> will come upon those who have murdered and persecuted His people:</a:t>
            </a:r>
          </a:p>
          <a:p>
            <a:pPr algn="ctr"/>
            <a:r>
              <a:rPr lang="en-ZA" sz="2400" i="1" dirty="0" smtClean="0">
                <a:solidFill>
                  <a:srgbClr val="004821"/>
                </a:solidFill>
              </a:rPr>
              <a:t>For the displeasure of </a:t>
            </a:r>
            <a:r>
              <a:rPr lang="he-IL" sz="2400" i="1" dirty="0" smtClean="0">
                <a:solidFill>
                  <a:srgbClr val="004821"/>
                </a:solidFill>
              </a:rPr>
              <a:t>יהוה</a:t>
            </a:r>
            <a:r>
              <a:rPr lang="en-ZA" sz="2400" i="1" dirty="0" smtClean="0">
                <a:solidFill>
                  <a:srgbClr val="004821"/>
                </a:solidFill>
              </a:rPr>
              <a:t> is against all the gentiles, and His wrath against all their divisions. He shall put them under the ban, He shall give them over to the slaughter, and their slain be thrown out, and their stench rise from their corpses. And mountains shall be melted with their blood. And all the host of the heavens shall rot away. And the heavens shall be rolled up like a scroll, and all their host fade like a leaf fading on the vine, and like the fading one of a fig tree. “For My sword shall be drenched in the heavens. Look, it comes down on </a:t>
            </a:r>
            <a:r>
              <a:rPr lang="en-ZA" sz="2400" i="1" dirty="0" err="1" smtClean="0">
                <a:solidFill>
                  <a:srgbClr val="004821"/>
                </a:solidFill>
              </a:rPr>
              <a:t>Eḏom</a:t>
            </a:r>
            <a:r>
              <a:rPr lang="en-ZA" sz="2400" i="1" dirty="0" smtClean="0">
                <a:solidFill>
                  <a:srgbClr val="004821"/>
                </a:solidFill>
              </a:rPr>
              <a:t>, and on the people of My curse, for judgment. “The sword of </a:t>
            </a:r>
            <a:r>
              <a:rPr lang="he-IL" sz="2400" i="1" dirty="0" smtClean="0">
                <a:solidFill>
                  <a:srgbClr val="004821"/>
                </a:solidFill>
              </a:rPr>
              <a:t>יהוה</a:t>
            </a:r>
            <a:r>
              <a:rPr lang="en-ZA" sz="2400" i="1" dirty="0" smtClean="0">
                <a:solidFill>
                  <a:srgbClr val="004821"/>
                </a:solidFill>
              </a:rPr>
              <a:t> shall be filled with blood ... a great slaughter in the land of </a:t>
            </a:r>
            <a:r>
              <a:rPr lang="en-ZA" sz="2400" i="1" dirty="0" err="1" smtClean="0">
                <a:solidFill>
                  <a:srgbClr val="004821"/>
                </a:solidFill>
              </a:rPr>
              <a:t>Eḏom</a:t>
            </a:r>
            <a:r>
              <a:rPr lang="en-ZA" sz="2400" i="1" dirty="0" smtClean="0">
                <a:solidFill>
                  <a:srgbClr val="004821"/>
                </a:solidFill>
              </a:rPr>
              <a:t>. </a:t>
            </a:r>
          </a:p>
          <a:p>
            <a:pPr algn="ctr"/>
            <a:r>
              <a:rPr lang="en-US" sz="2400" b="1" i="1" dirty="0" smtClean="0">
                <a:solidFill>
                  <a:srgbClr val="004821"/>
                </a:solidFill>
              </a:rPr>
              <a:t>(Isaiah 34:2-6)</a:t>
            </a:r>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42</a:t>
            </a:fld>
            <a:endParaRPr lang="en-ZA"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SONG OF MOSES</a:t>
            </a:r>
            <a:endParaRPr lang="en-ZA" dirty="0"/>
          </a:p>
        </p:txBody>
      </p:sp>
      <p:sp>
        <p:nvSpPr>
          <p:cNvPr id="3" name="Content Placeholder 2"/>
          <p:cNvSpPr>
            <a:spLocks noGrp="1"/>
          </p:cNvSpPr>
          <p:nvPr>
            <p:ph idx="1"/>
          </p:nvPr>
        </p:nvSpPr>
        <p:spPr/>
        <p:txBody>
          <a:bodyPr>
            <a:normAutofit fontScale="25000" lnSpcReduction="20000"/>
          </a:bodyPr>
          <a:lstStyle/>
          <a:p>
            <a:pPr>
              <a:lnSpc>
                <a:spcPts val="2000"/>
              </a:lnSpc>
            </a:pPr>
            <a:r>
              <a:rPr lang="en-ZA" sz="8800" dirty="0" smtClean="0"/>
              <a:t>Those who are victorious over the beast will understand the importance of His avenging as they will be singing of it as a part of the Song of Moses:</a:t>
            </a:r>
          </a:p>
          <a:p>
            <a:pPr algn="ctr">
              <a:lnSpc>
                <a:spcPts val="2000"/>
              </a:lnSpc>
            </a:pPr>
            <a:r>
              <a:rPr lang="en-ZA" sz="8800" i="1" dirty="0" smtClean="0">
                <a:solidFill>
                  <a:srgbClr val="004821"/>
                </a:solidFill>
              </a:rPr>
              <a:t>And I saw like a sea of glass mixed with fire, and those overcoming the beast and his image and his mark and the number of his name, standing on the sea of glass, holding harps of Elohim. And they sing the song of </a:t>
            </a:r>
            <a:r>
              <a:rPr lang="en-ZA" sz="8800" i="1" dirty="0" err="1" smtClean="0">
                <a:solidFill>
                  <a:srgbClr val="004821"/>
                </a:solidFill>
              </a:rPr>
              <a:t>Mosheh</a:t>
            </a:r>
            <a:r>
              <a:rPr lang="en-ZA" sz="8800" i="1" dirty="0" smtClean="0">
                <a:solidFill>
                  <a:srgbClr val="004821"/>
                </a:solidFill>
              </a:rPr>
              <a:t> the servant of Elohim, and the song of the Lamb, </a:t>
            </a:r>
            <a:r>
              <a:rPr lang="en-ZA" sz="8800" b="1" i="1" dirty="0" smtClean="0">
                <a:solidFill>
                  <a:srgbClr val="004821"/>
                </a:solidFill>
              </a:rPr>
              <a:t>.. </a:t>
            </a:r>
            <a:r>
              <a:rPr lang="en-US" sz="8800" b="1" i="1" dirty="0" smtClean="0">
                <a:solidFill>
                  <a:srgbClr val="004821"/>
                </a:solidFill>
              </a:rPr>
              <a:t>(Revelation 15:2-3)</a:t>
            </a:r>
          </a:p>
          <a:p>
            <a:pPr>
              <a:lnSpc>
                <a:spcPts val="2000"/>
              </a:lnSpc>
            </a:pPr>
            <a:r>
              <a:rPr lang="en-ZA" sz="8800" dirty="0" smtClean="0"/>
              <a:t>These are some of the words from the Song of Moses:</a:t>
            </a:r>
          </a:p>
          <a:p>
            <a:pPr algn="ctr">
              <a:lnSpc>
                <a:spcPts val="2000"/>
              </a:lnSpc>
            </a:pPr>
            <a:r>
              <a:rPr lang="en-ZA" sz="8800" i="1" dirty="0" smtClean="0">
                <a:solidFill>
                  <a:srgbClr val="004821"/>
                </a:solidFill>
              </a:rPr>
              <a:t>‘See now that I, I am He, And there is no Elohim besides Me. I put to death and I make alive. I have wounded, and I heal. And from My hand no one delivers! ‘For I lift My hand to the heavens, And shall say: As I live forever, ‘If I have sharpened My flashing sword, And My hand takes hold on judgment, I shall return vengeance to My enemies, And repay those who hate Me. ‘I make My arrows drunk with blood, And My sword devours flesh, With the blood of the slain and the captives, From the long-haired enemy chiefs.’ “O nations, acclaim His people! For He avenges the blood of His servants, And returns vengeance to His adversaries, And shall pardon His land, His people.” </a:t>
            </a:r>
            <a:r>
              <a:rPr lang="en-ZA" sz="8800" b="1" i="1" dirty="0" smtClean="0">
                <a:solidFill>
                  <a:srgbClr val="004821"/>
                </a:solidFill>
              </a:rPr>
              <a:t>(Deuteronomy 32:39-43)</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43</a:t>
            </a:fld>
            <a:endParaRPr lang="en-ZA"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MARTYRED</a:t>
            </a:r>
            <a:endParaRPr lang="en-ZA" dirty="0"/>
          </a:p>
        </p:txBody>
      </p:sp>
      <p:sp>
        <p:nvSpPr>
          <p:cNvPr id="3" name="Content Placeholder 2"/>
          <p:cNvSpPr>
            <a:spLocks noGrp="1"/>
          </p:cNvSpPr>
          <p:nvPr>
            <p:ph idx="1"/>
          </p:nvPr>
        </p:nvSpPr>
        <p:spPr/>
        <p:txBody>
          <a:bodyPr>
            <a:normAutofit lnSpcReduction="10000"/>
          </a:bodyPr>
          <a:lstStyle/>
          <a:p>
            <a:r>
              <a:rPr lang="en-ZA" dirty="0" smtClean="0"/>
              <a:t>Those martyred for their testimony will also call for the avenging of their blood:</a:t>
            </a:r>
          </a:p>
          <a:p>
            <a:pPr algn="ctr"/>
            <a:r>
              <a:rPr lang="en-ZA" i="1" dirty="0" smtClean="0">
                <a:solidFill>
                  <a:srgbClr val="004821"/>
                </a:solidFill>
              </a:rPr>
              <a:t>And when He opened the fifth seal, I saw under the altar the beings of those having been slain for the Word of Elohim and for the witness which they held, and they cried with a loud voice, saying, “How long, O Master, set-apart and true, until You judge and avenge our blood on those who dwell on the earth?” (</a:t>
            </a:r>
            <a:r>
              <a:rPr lang="en-ZA" b="1" i="1" dirty="0" smtClean="0">
                <a:solidFill>
                  <a:srgbClr val="004821"/>
                </a:solidFill>
              </a:rPr>
              <a:t>Revelation 6:9-10)</a:t>
            </a:r>
          </a:p>
          <a:p>
            <a:r>
              <a:rPr lang="en-ZA" dirty="0" smtClean="0"/>
              <a:t>Justice will prevail as </a:t>
            </a:r>
            <a:r>
              <a:rPr lang="he-IL" sz="2000" dirty="0" smtClean="0"/>
              <a:t>יהושע</a:t>
            </a:r>
            <a:r>
              <a:rPr lang="en-ZA" dirty="0" smtClean="0"/>
              <a:t> will be leading the charge at the Battle of Armageddon in response to the lives taken and as our Kinsman Redeemer, our </a:t>
            </a:r>
            <a:r>
              <a:rPr lang="en-ZA" dirty="0" err="1" smtClean="0"/>
              <a:t>go’el</a:t>
            </a:r>
            <a:r>
              <a:rPr lang="en-ZA" dirty="0" smtClean="0"/>
              <a:t> </a:t>
            </a:r>
            <a:r>
              <a:rPr lang="en-ZA" dirty="0" err="1" smtClean="0"/>
              <a:t>hadam</a:t>
            </a:r>
            <a:r>
              <a:rPr lang="en-ZA" dirty="0" smtClean="0"/>
              <a:t>, our Avenger of Blood:</a:t>
            </a:r>
          </a:p>
          <a:p>
            <a:pPr algn="ctr"/>
            <a:r>
              <a:rPr lang="en-ZA" i="1" dirty="0" smtClean="0">
                <a:solidFill>
                  <a:srgbClr val="004821"/>
                </a:solidFill>
              </a:rPr>
              <a:t>And after this I heard a loud voice of a great crowd in the heaven, saying, “</a:t>
            </a:r>
            <a:r>
              <a:rPr lang="en-ZA" i="1" dirty="0" err="1" smtClean="0">
                <a:solidFill>
                  <a:srgbClr val="004821"/>
                </a:solidFill>
              </a:rPr>
              <a:t>Halleluyah</a:t>
            </a:r>
            <a:r>
              <a:rPr lang="en-ZA" i="1" dirty="0" smtClean="0">
                <a:solidFill>
                  <a:srgbClr val="004821"/>
                </a:solidFill>
              </a:rPr>
              <a:t>! Deliverance and esteem and respect and power to </a:t>
            </a:r>
            <a:r>
              <a:rPr lang="he-IL" i="1" dirty="0" smtClean="0">
                <a:solidFill>
                  <a:srgbClr val="004821"/>
                </a:solidFill>
              </a:rPr>
              <a:t>יהוה</a:t>
            </a:r>
            <a:r>
              <a:rPr lang="en-ZA" i="1" dirty="0" smtClean="0">
                <a:solidFill>
                  <a:srgbClr val="004821"/>
                </a:solidFill>
              </a:rPr>
              <a:t> our Elohim! “Because true and righteous are His judgments, because He has judged the great whore who corrupted the earth with her whoring. And He has avenged on her the blood of His servants shed by her.” </a:t>
            </a:r>
            <a:r>
              <a:rPr lang="en-US" b="1" i="1" dirty="0" smtClean="0">
                <a:solidFill>
                  <a:srgbClr val="004821"/>
                </a:solidFill>
              </a:rPr>
              <a:t>(Revelation 19:1-2)</a:t>
            </a:r>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44</a:t>
            </a:fld>
            <a:endParaRPr lang="en-ZA"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LAND PURGED</a:t>
            </a:r>
            <a:endParaRPr lang="en-ZA" dirty="0"/>
          </a:p>
        </p:txBody>
      </p:sp>
      <p:sp>
        <p:nvSpPr>
          <p:cNvPr id="3" name="Content Placeholder 2"/>
          <p:cNvSpPr>
            <a:spLocks noGrp="1"/>
          </p:cNvSpPr>
          <p:nvPr>
            <p:ph idx="1"/>
          </p:nvPr>
        </p:nvSpPr>
        <p:spPr/>
        <p:txBody>
          <a:bodyPr>
            <a:normAutofit lnSpcReduction="10000"/>
          </a:bodyPr>
          <a:lstStyle/>
          <a:p>
            <a:r>
              <a:rPr lang="en-ZA" dirty="0" smtClean="0"/>
              <a:t>For the land to enjoy the peace and safety </a:t>
            </a:r>
            <a:r>
              <a:rPr lang="he-IL" sz="2000" dirty="0" smtClean="0"/>
              <a:t>יהוה</a:t>
            </a:r>
            <a:r>
              <a:rPr lang="en-ZA" dirty="0" smtClean="0"/>
              <a:t> promised, the Messiah must purge it completely. Blood will be avenged for in the battle of Armageddon. The land will then be completely cleansed by fire and returned to a Garden of Eden-like existence:</a:t>
            </a:r>
          </a:p>
          <a:p>
            <a:pPr algn="ctr"/>
            <a:r>
              <a:rPr lang="en-ZA" i="1" dirty="0" smtClean="0">
                <a:solidFill>
                  <a:srgbClr val="004821"/>
                </a:solidFill>
              </a:rPr>
              <a:t>Blow a ram’s horn in </a:t>
            </a:r>
            <a:r>
              <a:rPr lang="en-ZA" i="1" dirty="0" err="1" smtClean="0">
                <a:solidFill>
                  <a:srgbClr val="004821"/>
                </a:solidFill>
              </a:rPr>
              <a:t>Tsiyon</a:t>
            </a:r>
            <a:r>
              <a:rPr lang="en-ZA" i="1" dirty="0" smtClean="0">
                <a:solidFill>
                  <a:srgbClr val="004821"/>
                </a:solidFill>
              </a:rPr>
              <a:t>, and sound an alarm in My set-apart mountain! Let all the inhabitants of the earth tremble, for the day of </a:t>
            </a:r>
            <a:r>
              <a:rPr lang="he-IL" i="1" dirty="0" smtClean="0">
                <a:solidFill>
                  <a:srgbClr val="004821"/>
                </a:solidFill>
              </a:rPr>
              <a:t>יהוה</a:t>
            </a:r>
            <a:r>
              <a:rPr lang="en-ZA" i="1" dirty="0" smtClean="0">
                <a:solidFill>
                  <a:srgbClr val="004821"/>
                </a:solidFill>
              </a:rPr>
              <a:t> is coming, for it is near: a day of darkness and gloom, a day of clouds and thick darkness, like the morning clouds spread over the mountains – a people many and strong, the like of whom has never been, nor shall there ever be again after them, to the years of many generations. Ahead of them a fire has consumed, and behind them a flame burns. Before them the land is like the Garden of </a:t>
            </a:r>
            <a:r>
              <a:rPr lang="en-ZA" i="1" dirty="0" err="1" smtClean="0">
                <a:solidFill>
                  <a:srgbClr val="004821"/>
                </a:solidFill>
              </a:rPr>
              <a:t>Ěḏen</a:t>
            </a:r>
            <a:r>
              <a:rPr lang="en-ZA" i="1" dirty="0" smtClean="0">
                <a:solidFill>
                  <a:srgbClr val="004821"/>
                </a:solidFill>
              </a:rPr>
              <a:t>, and behind them a desert waste. And from them there is no escape. </a:t>
            </a:r>
            <a:r>
              <a:rPr lang="en-US" b="1" i="1" dirty="0" smtClean="0">
                <a:solidFill>
                  <a:srgbClr val="004821"/>
                </a:solidFill>
              </a:rPr>
              <a:t>(Joel 2:1-3)</a:t>
            </a:r>
          </a:p>
          <a:p>
            <a:r>
              <a:rPr lang="en-ZA" dirty="0" smtClean="0"/>
              <a:t>Wrath and the justice (which includes avenging) of Elohim, is as much a part of His character as His love and grace. </a:t>
            </a:r>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45</a:t>
            </a:fld>
            <a:endParaRPr lang="en-ZA"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WHAT IS</a:t>
            </a:r>
            <a:r>
              <a:rPr lang="he-IL" sz="4800" dirty="0" smtClean="0"/>
              <a:t>יהוה</a:t>
            </a:r>
            <a:r>
              <a:rPr lang="he-IL" dirty="0" smtClean="0"/>
              <a:t> </a:t>
            </a:r>
            <a:r>
              <a:rPr lang="en-ZA" dirty="0" smtClean="0"/>
              <a:t> WAITING FOR? </a:t>
            </a:r>
            <a:endParaRPr lang="en-ZA" dirty="0"/>
          </a:p>
        </p:txBody>
      </p:sp>
      <p:sp>
        <p:nvSpPr>
          <p:cNvPr id="3" name="Content Placeholder 2"/>
          <p:cNvSpPr>
            <a:spLocks noGrp="1"/>
          </p:cNvSpPr>
          <p:nvPr>
            <p:ph idx="1"/>
          </p:nvPr>
        </p:nvSpPr>
        <p:spPr/>
        <p:txBody>
          <a:bodyPr>
            <a:normAutofit/>
          </a:bodyPr>
          <a:lstStyle/>
          <a:p>
            <a:r>
              <a:rPr lang="en-ZA" dirty="0" smtClean="0"/>
              <a:t>As believers we have been taught not to seek revenge and revenge belongs to </a:t>
            </a:r>
            <a:r>
              <a:rPr lang="he-IL" sz="2400" dirty="0" smtClean="0"/>
              <a:t>יהוה</a:t>
            </a:r>
            <a:r>
              <a:rPr lang="en-ZA" dirty="0" smtClean="0"/>
              <a:t> . </a:t>
            </a:r>
            <a:r>
              <a:rPr lang="en-ZA" i="1" dirty="0" smtClean="0">
                <a:solidFill>
                  <a:srgbClr val="004821"/>
                </a:solidFill>
              </a:rPr>
              <a:t>Romans 12:9</a:t>
            </a:r>
            <a:endParaRPr lang="en-US" i="1" dirty="0" smtClean="0">
              <a:solidFill>
                <a:srgbClr val="004821"/>
              </a:solidFill>
            </a:endParaRPr>
          </a:p>
          <a:p>
            <a:pPr algn="ctr"/>
            <a:r>
              <a:rPr lang="en-ZA" i="1" dirty="0" smtClean="0">
                <a:solidFill>
                  <a:srgbClr val="004821"/>
                </a:solidFill>
              </a:rPr>
              <a:t>‘Vengeance is Mine, and repayment, At the time their foot slips; For near is the day of their calamity, And the matters prepared are hastening to them.’ “For </a:t>
            </a:r>
            <a:r>
              <a:rPr lang="he-IL" i="1" dirty="0" smtClean="0">
                <a:solidFill>
                  <a:srgbClr val="004821"/>
                </a:solidFill>
              </a:rPr>
              <a:t>יהוה</a:t>
            </a:r>
            <a:r>
              <a:rPr lang="en-ZA" i="1" dirty="0" smtClean="0">
                <a:solidFill>
                  <a:srgbClr val="004821"/>
                </a:solidFill>
              </a:rPr>
              <a:t> rightly rules His people And has compassion on His servants, </a:t>
            </a:r>
            <a:r>
              <a:rPr lang="en-ZA" b="1" i="1" dirty="0" smtClean="0">
                <a:solidFill>
                  <a:srgbClr val="004821"/>
                </a:solidFill>
              </a:rPr>
              <a:t>When He sees that their power is gone</a:t>
            </a:r>
            <a:r>
              <a:rPr lang="en-ZA" i="1" dirty="0" smtClean="0">
                <a:solidFill>
                  <a:srgbClr val="004821"/>
                </a:solidFill>
              </a:rPr>
              <a:t>, And there is no one remaining, Shut up or at large. </a:t>
            </a:r>
            <a:r>
              <a:rPr lang="en-US" b="1" i="1" dirty="0" smtClean="0">
                <a:solidFill>
                  <a:srgbClr val="004821"/>
                </a:solidFill>
              </a:rPr>
              <a:t>(Deuteronomy 32:35-36)</a:t>
            </a:r>
          </a:p>
          <a:p>
            <a:r>
              <a:rPr lang="en-ZA" dirty="0" smtClean="0"/>
              <a:t>Revenge is not the same as defending yourselves. Going to war can be a necessary action. But vengeance belongs to </a:t>
            </a:r>
            <a:r>
              <a:rPr lang="he-IL" sz="2000" dirty="0" smtClean="0"/>
              <a:t>יהוה</a:t>
            </a:r>
            <a:r>
              <a:rPr lang="en-ZA" dirty="0" smtClean="0"/>
              <a:t>. The verses above tell us that </a:t>
            </a:r>
            <a:r>
              <a:rPr lang="he-IL" sz="2000" dirty="0" smtClean="0"/>
              <a:t>יהוה</a:t>
            </a:r>
            <a:r>
              <a:rPr lang="en-ZA" dirty="0" smtClean="0"/>
              <a:t>’s vengeance will occur when His servants’ strength is gone. It means if we are survivors, we will have to remember to never, never give up. </a:t>
            </a:r>
            <a:r>
              <a:rPr lang="en-ZA" b="1" dirty="0" smtClean="0"/>
              <a:t>HE WILL DELIVER!</a:t>
            </a:r>
            <a:endParaRPr lang="en-US" b="1"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46</a:t>
            </a:fld>
            <a:endParaRPr lang="en-Z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GOD’S PURPOSE</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“Remember the former events of old, for I am </a:t>
            </a:r>
            <a:r>
              <a:rPr lang="en-ZA" i="1" dirty="0" err="1" smtClean="0">
                <a:solidFill>
                  <a:srgbClr val="004821"/>
                </a:solidFill>
              </a:rPr>
              <a:t>Ěl</a:t>
            </a:r>
            <a:r>
              <a:rPr lang="en-ZA" i="1" dirty="0" smtClean="0">
                <a:solidFill>
                  <a:srgbClr val="004821"/>
                </a:solidFill>
              </a:rPr>
              <a:t>, and there is no one else – Elohim, and there is no one like Me, declaring the end from the beginning, and from of old that which has not yet been done, saying, ‘My counsel does stand, and all My delight I do,’ </a:t>
            </a:r>
          </a:p>
          <a:p>
            <a:pPr algn="ctr"/>
            <a:r>
              <a:rPr lang="en-ZA" b="1" i="1" dirty="0" smtClean="0">
                <a:solidFill>
                  <a:srgbClr val="004821"/>
                </a:solidFill>
              </a:rPr>
              <a:t>(Isaiah 46:9-10)</a:t>
            </a:r>
          </a:p>
          <a:p>
            <a:r>
              <a:rPr lang="en-ZA" dirty="0" smtClean="0"/>
              <a:t>The word used here for counsel is Strong’s #6098, </a:t>
            </a:r>
            <a:r>
              <a:rPr lang="en-ZA" i="1" dirty="0" smtClean="0"/>
              <a:t>“</a:t>
            </a:r>
            <a:r>
              <a:rPr lang="en-ZA" i="1" dirty="0" err="1" smtClean="0"/>
              <a:t>etsah</a:t>
            </a:r>
            <a:r>
              <a:rPr lang="en-ZA" i="1" dirty="0" smtClean="0"/>
              <a:t>” </a:t>
            </a:r>
            <a:r>
              <a:rPr lang="en-ZA" dirty="0" smtClean="0"/>
              <a:t>and literally means </a:t>
            </a:r>
            <a:r>
              <a:rPr lang="en-ZA" i="1" dirty="0" smtClean="0"/>
              <a:t>“purpose”. </a:t>
            </a:r>
            <a:r>
              <a:rPr lang="he-IL" dirty="0" smtClean="0"/>
              <a:t>יהוה</a:t>
            </a:r>
            <a:r>
              <a:rPr lang="en-ZA" dirty="0" smtClean="0"/>
              <a:t>’s </a:t>
            </a:r>
            <a:r>
              <a:rPr lang="en-ZA" i="1" dirty="0" smtClean="0"/>
              <a:t>“purpose” </a:t>
            </a:r>
            <a:r>
              <a:rPr lang="en-ZA" dirty="0" smtClean="0"/>
              <a:t>does stand and all that delights Him, He does. </a:t>
            </a:r>
          </a:p>
          <a:p>
            <a:r>
              <a:rPr lang="en-ZA" dirty="0" smtClean="0"/>
              <a:t>The </a:t>
            </a:r>
            <a:r>
              <a:rPr lang="en-ZA" i="1" dirty="0" smtClean="0"/>
              <a:t>“stages” </a:t>
            </a:r>
            <a:r>
              <a:rPr lang="en-ZA" dirty="0" smtClean="0"/>
              <a:t>represent and show the stages of </a:t>
            </a:r>
            <a:r>
              <a:rPr lang="he-IL" dirty="0" smtClean="0"/>
              <a:t>יהוה</a:t>
            </a:r>
            <a:r>
              <a:rPr lang="en-ZA" dirty="0" smtClean="0"/>
              <a:t>’s dealings with Israel through the trials, testing's and miracles. These </a:t>
            </a:r>
            <a:r>
              <a:rPr lang="en-ZA" i="1" dirty="0" smtClean="0"/>
              <a:t>“stages” </a:t>
            </a:r>
            <a:r>
              <a:rPr lang="en-ZA" dirty="0" smtClean="0"/>
              <a:t>Israel went through and the restoration to the Kingdom is made up of these same </a:t>
            </a:r>
            <a:r>
              <a:rPr lang="en-ZA" i="1" dirty="0" smtClean="0"/>
              <a:t>“stages”. </a:t>
            </a:r>
          </a:p>
          <a:p>
            <a:r>
              <a:rPr lang="en-ZA" b="1" dirty="0" smtClean="0">
                <a:solidFill>
                  <a:srgbClr val="C00000"/>
                </a:solidFill>
              </a:rPr>
              <a:t>NOTE: </a:t>
            </a:r>
            <a:r>
              <a:rPr lang="en-ZA" i="1" dirty="0" smtClean="0">
                <a:solidFill>
                  <a:srgbClr val="C00000"/>
                </a:solidFill>
              </a:rPr>
              <a:t>“The deeds of the fathers (our ancestors) are signposts to the children”. </a:t>
            </a:r>
            <a:r>
              <a:rPr lang="en-ZA" dirty="0" smtClean="0"/>
              <a:t>From history we also see the stages of deliverance and restoration as </a:t>
            </a:r>
            <a:r>
              <a:rPr lang="he-IL" dirty="0" smtClean="0"/>
              <a:t>יהוה</a:t>
            </a:r>
            <a:r>
              <a:rPr lang="en-ZA" dirty="0" smtClean="0"/>
              <a:t>’s “chosen people” this also apply to us, here and now……and tomorrow. </a:t>
            </a:r>
            <a:endParaRPr lang="en-ZA"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JOURNEYS</a:t>
            </a:r>
            <a:endParaRPr lang="en-ZA" dirty="0"/>
          </a:p>
        </p:txBody>
      </p:sp>
      <p:sp>
        <p:nvSpPr>
          <p:cNvPr id="3" name="Content Placeholder 2"/>
          <p:cNvSpPr>
            <a:spLocks noGrp="1"/>
          </p:cNvSpPr>
          <p:nvPr>
            <p:ph idx="1"/>
          </p:nvPr>
        </p:nvSpPr>
        <p:spPr/>
        <p:txBody>
          <a:bodyPr>
            <a:normAutofit lnSpcReduction="10000"/>
          </a:bodyPr>
          <a:lstStyle/>
          <a:p>
            <a:r>
              <a:rPr lang="en-ZA" dirty="0" smtClean="0"/>
              <a:t>Journeys can be defined as pulling up stakes, breaking camp, setting out. The journey had a goal and it was accomplished by moving from one location to another, under the hand of Moses and Aaron, the High Priest.</a:t>
            </a:r>
          </a:p>
          <a:p>
            <a:r>
              <a:rPr lang="en-ZA" dirty="0" smtClean="0"/>
              <a:t>At this point in time all focus is on entry into and the inheritance of the Promised Land. Much of the Torah has in fact been pointing us to the importance of the land. Remember that Abram was directed to leave his home in Mesopotamia and to travel to a </a:t>
            </a:r>
            <a:r>
              <a:rPr lang="en-ZA" i="1" dirty="0" smtClean="0"/>
              <a:t>“land I will show you” </a:t>
            </a:r>
            <a:r>
              <a:rPr lang="en-ZA" dirty="0" smtClean="0"/>
              <a:t>where </a:t>
            </a:r>
            <a:r>
              <a:rPr lang="he-IL" dirty="0" smtClean="0"/>
              <a:t>יהוה</a:t>
            </a:r>
            <a:r>
              <a:rPr lang="en-ZA" dirty="0" smtClean="0"/>
              <a:t> would make him into “</a:t>
            </a:r>
            <a:r>
              <a:rPr lang="en-ZA" i="1" dirty="0" smtClean="0"/>
              <a:t>a great nation”:</a:t>
            </a:r>
          </a:p>
          <a:p>
            <a:pPr algn="ct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said to </a:t>
            </a:r>
            <a:r>
              <a:rPr lang="en-ZA" i="1" dirty="0" err="1" smtClean="0">
                <a:solidFill>
                  <a:srgbClr val="004821"/>
                </a:solidFill>
              </a:rPr>
              <a:t>Aḇram</a:t>
            </a:r>
            <a:r>
              <a:rPr lang="en-ZA" i="1" dirty="0" smtClean="0">
                <a:solidFill>
                  <a:srgbClr val="004821"/>
                </a:solidFill>
              </a:rPr>
              <a:t>, “Go yourself out of your land, from your relatives and from your father’s house, to a land which I show you. “And I shall make you a great nation, and bless you and make your name great, and you shall be a blessing! </a:t>
            </a:r>
            <a:r>
              <a:rPr lang="en-US" b="1" i="1" dirty="0" smtClean="0">
                <a:solidFill>
                  <a:srgbClr val="004821"/>
                </a:solidFill>
              </a:rPr>
              <a:t>(Genesis 12:1-2)</a:t>
            </a:r>
          </a:p>
          <a:p>
            <a:r>
              <a:rPr lang="en-ZA" dirty="0" smtClean="0"/>
              <a:t>Our fathers Abraham, Isaac and Jacob lived much of their lives in the Land of Promise. When they were forced to leave it, they longed to return.</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a:t>
            </a:fld>
            <a:endParaRPr lang="en-Z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PREPARATION</a:t>
            </a:r>
            <a:endParaRPr lang="en-ZA" dirty="0"/>
          </a:p>
        </p:txBody>
      </p:sp>
      <p:sp>
        <p:nvSpPr>
          <p:cNvPr id="3" name="Content Placeholder 2"/>
          <p:cNvSpPr>
            <a:spLocks noGrp="1"/>
          </p:cNvSpPr>
          <p:nvPr>
            <p:ph idx="1"/>
          </p:nvPr>
        </p:nvSpPr>
        <p:spPr/>
        <p:txBody>
          <a:bodyPr>
            <a:noAutofit/>
          </a:bodyPr>
          <a:lstStyle/>
          <a:p>
            <a:pPr>
              <a:lnSpc>
                <a:spcPts val="2300"/>
              </a:lnSpc>
            </a:pPr>
            <a:r>
              <a:rPr lang="he-IL" dirty="0" smtClean="0"/>
              <a:t>יהוה</a:t>
            </a:r>
            <a:r>
              <a:rPr lang="en-ZA" dirty="0" smtClean="0"/>
              <a:t> takes the children of Israel out of Egypt to Mt. Sinai where He gives them His Torah/instructions in order to prepare them for entry into the land. Teaching them precious lessons of faith, trust, and the attainment of a higher moral standard necessary for a people belonging to </a:t>
            </a:r>
            <a:r>
              <a:rPr lang="he-IL" dirty="0" smtClean="0"/>
              <a:t>יהוה</a:t>
            </a:r>
            <a:r>
              <a:rPr lang="en-ZA" dirty="0" smtClean="0"/>
              <a:t>. </a:t>
            </a:r>
          </a:p>
          <a:p>
            <a:pPr algn="ctr">
              <a:lnSpc>
                <a:spcPts val="2300"/>
              </a:lnSpc>
            </a:pPr>
            <a:r>
              <a:rPr lang="en-ZA" i="1" dirty="0" smtClean="0">
                <a:solidFill>
                  <a:srgbClr val="004821"/>
                </a:solidFill>
              </a:rPr>
              <a:t>‘But I say to you, “You are going to possess their land, and I Myself give it to you to possess it, a land flowing with milk and honey.” I am </a:t>
            </a:r>
            <a:r>
              <a:rPr lang="he-IL" i="1" dirty="0" smtClean="0">
                <a:solidFill>
                  <a:srgbClr val="004821"/>
                </a:solidFill>
              </a:rPr>
              <a:t>יהוה</a:t>
            </a:r>
            <a:r>
              <a:rPr lang="en-ZA" i="1" dirty="0" smtClean="0">
                <a:solidFill>
                  <a:srgbClr val="004821"/>
                </a:solidFill>
              </a:rPr>
              <a:t> your Elohim, who has separated you from the peoples. </a:t>
            </a:r>
            <a:r>
              <a:rPr lang="en-US" b="1" i="1" dirty="0" smtClean="0">
                <a:solidFill>
                  <a:srgbClr val="004821"/>
                </a:solidFill>
              </a:rPr>
              <a:t>(Leviticus 20:24) </a:t>
            </a:r>
          </a:p>
          <a:p>
            <a:pPr>
              <a:lnSpc>
                <a:spcPts val="2300"/>
              </a:lnSpc>
            </a:pPr>
            <a:r>
              <a:rPr lang="en-ZA" dirty="0" smtClean="0"/>
              <a:t>In the book of Numbers the people have been counted, organized, and tested. Although a second generation has replaced the first, the initial goal of reaching the Promised Land remains fixed on the horizon. </a:t>
            </a:r>
          </a:p>
          <a:p>
            <a:pPr>
              <a:lnSpc>
                <a:spcPts val="2300"/>
              </a:lnSpc>
            </a:pPr>
            <a:r>
              <a:rPr lang="en-ZA" dirty="0" smtClean="0"/>
              <a:t>Moses has been commanded by </a:t>
            </a:r>
            <a:r>
              <a:rPr lang="he-IL" dirty="0" smtClean="0"/>
              <a:t>יהוה</a:t>
            </a:r>
            <a:r>
              <a:rPr lang="en-ZA" dirty="0" smtClean="0"/>
              <a:t> to record this complete list of journeys with their 42 encampments. Each location is said to be a clue as to the journey that we will be on as we keep in mind our goal of the Promised Land. It does not escape our thoughts that there are also 42 months (3 ½ years) in the Great Tribulation.</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7</a:t>
            </a:fld>
            <a:endParaRPr lang="en-Z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42 STAGES</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These are the departures of the children of </a:t>
            </a:r>
            <a:r>
              <a:rPr lang="en-ZA" i="1" dirty="0" err="1" smtClean="0">
                <a:solidFill>
                  <a:srgbClr val="004821"/>
                </a:solidFill>
              </a:rPr>
              <a:t>Yisra’ĕl</a:t>
            </a:r>
            <a:r>
              <a:rPr lang="en-ZA" i="1" dirty="0" smtClean="0">
                <a:solidFill>
                  <a:srgbClr val="004821"/>
                </a:solidFill>
              </a:rPr>
              <a:t>, who went out of the land of </a:t>
            </a:r>
            <a:r>
              <a:rPr lang="en-ZA" i="1" dirty="0" err="1" smtClean="0">
                <a:solidFill>
                  <a:srgbClr val="004821"/>
                </a:solidFill>
              </a:rPr>
              <a:t>Mitsrayim</a:t>
            </a:r>
            <a:r>
              <a:rPr lang="en-ZA" i="1" dirty="0" smtClean="0">
                <a:solidFill>
                  <a:srgbClr val="004821"/>
                </a:solidFill>
              </a:rPr>
              <a:t> by their divisions under the hand of </a:t>
            </a:r>
            <a:r>
              <a:rPr lang="en-ZA" i="1" dirty="0" err="1" smtClean="0">
                <a:solidFill>
                  <a:srgbClr val="004821"/>
                </a:solidFill>
              </a:rPr>
              <a:t>Mosheh</a:t>
            </a:r>
            <a:r>
              <a:rPr lang="en-ZA" i="1" dirty="0" smtClean="0">
                <a:solidFill>
                  <a:srgbClr val="004821"/>
                </a:solidFill>
              </a:rPr>
              <a:t> and Aharon</a:t>
            </a:r>
            <a:r>
              <a:rPr lang="en-ZA" b="1" i="1" dirty="0" smtClean="0">
                <a:solidFill>
                  <a:srgbClr val="004821"/>
                </a:solidFill>
              </a:rPr>
              <a:t>. (Numbers 33:1)</a:t>
            </a:r>
          </a:p>
          <a:p>
            <a:r>
              <a:rPr lang="en-ZA" dirty="0" smtClean="0"/>
              <a:t>Egypt </a:t>
            </a:r>
            <a:r>
              <a:rPr lang="en-ZA" i="1" dirty="0" smtClean="0"/>
              <a:t>“Mitzrayim” </a:t>
            </a:r>
            <a:r>
              <a:rPr lang="en-ZA" dirty="0" smtClean="0"/>
              <a:t>(#4714), </a:t>
            </a:r>
            <a:r>
              <a:rPr lang="en-ZA" dirty="0" err="1" smtClean="0"/>
              <a:t>Matsowr</a:t>
            </a:r>
            <a:r>
              <a:rPr lang="en-ZA" dirty="0" smtClean="0"/>
              <a:t> / </a:t>
            </a:r>
            <a:r>
              <a:rPr lang="en-ZA" dirty="0" err="1" smtClean="0"/>
              <a:t>Matswur</a:t>
            </a:r>
            <a:r>
              <a:rPr lang="en-ZA" dirty="0" smtClean="0"/>
              <a:t> (#4693 &amp; 4692) and </a:t>
            </a:r>
            <a:r>
              <a:rPr lang="en-ZA" i="1" dirty="0" smtClean="0"/>
              <a:t>“</a:t>
            </a:r>
            <a:r>
              <a:rPr lang="en-ZA" i="1" dirty="0" err="1" smtClean="0"/>
              <a:t>Tsuwr</a:t>
            </a:r>
            <a:r>
              <a:rPr lang="en-ZA" i="1" dirty="0" smtClean="0"/>
              <a:t>” </a:t>
            </a:r>
            <a:r>
              <a:rPr lang="en-ZA" dirty="0" smtClean="0"/>
              <a:t>(#6696) meaning </a:t>
            </a:r>
            <a:r>
              <a:rPr lang="en-ZA" i="1" dirty="0" smtClean="0"/>
              <a:t>“besieged”, “bondage” or “constricted”. </a:t>
            </a:r>
            <a:r>
              <a:rPr lang="en-ZA" dirty="0" smtClean="0"/>
              <a:t>The journey from Egypt to the Promised Land could have been accomplished in 11 days but instead, it took 40 years. </a:t>
            </a:r>
          </a:p>
          <a:p>
            <a:r>
              <a:rPr lang="en-ZA" dirty="0" smtClean="0"/>
              <a:t>There were basically three stages to their journey of deliverance from bondage to freedom to the Land of their inheritance. There were 13 encampments during the first year and a half, 19 during the next 37 1/2 years and 10 during the 40th year. </a:t>
            </a:r>
          </a:p>
          <a:p>
            <a:pPr algn="ctr"/>
            <a:r>
              <a:rPr lang="en-ZA" i="1" dirty="0" smtClean="0">
                <a:solidFill>
                  <a:srgbClr val="004821"/>
                </a:solidFill>
              </a:rPr>
              <a:t>So all the generations from </a:t>
            </a:r>
            <a:r>
              <a:rPr lang="en-ZA" i="1" dirty="0" err="1" smtClean="0">
                <a:solidFill>
                  <a:srgbClr val="004821"/>
                </a:solidFill>
              </a:rPr>
              <a:t>Aḇraham</a:t>
            </a:r>
            <a:r>
              <a:rPr lang="en-ZA" i="1" dirty="0" smtClean="0">
                <a:solidFill>
                  <a:srgbClr val="004821"/>
                </a:solidFill>
              </a:rPr>
              <a:t> to </a:t>
            </a:r>
            <a:r>
              <a:rPr lang="en-ZA" i="1" dirty="0" err="1" smtClean="0">
                <a:solidFill>
                  <a:srgbClr val="004821"/>
                </a:solidFill>
              </a:rPr>
              <a:t>Dawid</a:t>
            </a:r>
            <a:r>
              <a:rPr lang="en-ZA" i="1" dirty="0" smtClean="0">
                <a:solidFill>
                  <a:srgbClr val="004821"/>
                </a:solidFill>
              </a:rPr>
              <a:t>̱ were fourteen generations, and from </a:t>
            </a:r>
            <a:r>
              <a:rPr lang="en-ZA" i="1" dirty="0" err="1" smtClean="0">
                <a:solidFill>
                  <a:srgbClr val="004821"/>
                </a:solidFill>
              </a:rPr>
              <a:t>Dawid</a:t>
            </a:r>
            <a:r>
              <a:rPr lang="en-ZA" i="1" dirty="0" smtClean="0">
                <a:solidFill>
                  <a:srgbClr val="004821"/>
                </a:solidFill>
              </a:rPr>
              <a:t>̱ until the exile to </a:t>
            </a:r>
            <a:r>
              <a:rPr lang="en-ZA" i="1" dirty="0" err="1" smtClean="0">
                <a:solidFill>
                  <a:srgbClr val="004821"/>
                </a:solidFill>
              </a:rPr>
              <a:t>Baḇel</a:t>
            </a:r>
            <a:r>
              <a:rPr lang="en-ZA" i="1" dirty="0" smtClean="0">
                <a:solidFill>
                  <a:srgbClr val="004821"/>
                </a:solidFill>
              </a:rPr>
              <a:t> were fourteen generations, and from the exile to </a:t>
            </a:r>
            <a:r>
              <a:rPr lang="en-ZA" i="1" dirty="0" err="1" smtClean="0">
                <a:solidFill>
                  <a:srgbClr val="004821"/>
                </a:solidFill>
              </a:rPr>
              <a:t>Baḇel</a:t>
            </a:r>
            <a:r>
              <a:rPr lang="en-ZA" i="1" dirty="0" smtClean="0">
                <a:solidFill>
                  <a:srgbClr val="004821"/>
                </a:solidFill>
              </a:rPr>
              <a:t> until the Messiah were fourteen generations. </a:t>
            </a:r>
            <a:r>
              <a:rPr lang="en-ZA" b="1" i="1" dirty="0" smtClean="0">
                <a:solidFill>
                  <a:srgbClr val="004821"/>
                </a:solidFill>
              </a:rPr>
              <a:t>(Matthew 1:17)</a:t>
            </a:r>
          </a:p>
          <a:p>
            <a:endParaRPr lang="en-ZA" dirty="0" smtClean="0"/>
          </a:p>
          <a:p>
            <a:endParaRPr lang="en-ZA" dirty="0" smtClean="0"/>
          </a:p>
          <a:p>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STAGE 1 - RAMESES</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So they departed from </a:t>
            </a:r>
            <a:r>
              <a:rPr lang="en-ZA" i="1" dirty="0" err="1" smtClean="0">
                <a:solidFill>
                  <a:srgbClr val="004821"/>
                </a:solidFill>
              </a:rPr>
              <a:t>Raʽmeses</a:t>
            </a:r>
            <a:r>
              <a:rPr lang="en-ZA" i="1" dirty="0" smtClean="0">
                <a:solidFill>
                  <a:srgbClr val="004821"/>
                </a:solidFill>
              </a:rPr>
              <a:t> in the first month, on the fifteenth day of the first month, on the morrow of the Passover the children of </a:t>
            </a:r>
            <a:r>
              <a:rPr lang="en-ZA" i="1" dirty="0" err="1" smtClean="0">
                <a:solidFill>
                  <a:srgbClr val="004821"/>
                </a:solidFill>
              </a:rPr>
              <a:t>Yisra’ĕl</a:t>
            </a:r>
            <a:r>
              <a:rPr lang="en-ZA" i="1" dirty="0" smtClean="0">
                <a:solidFill>
                  <a:srgbClr val="004821"/>
                </a:solidFill>
              </a:rPr>
              <a:t> went out with boldness before the eyes of all the </a:t>
            </a:r>
            <a:r>
              <a:rPr lang="en-ZA" i="1" dirty="0" err="1" smtClean="0">
                <a:solidFill>
                  <a:srgbClr val="004821"/>
                </a:solidFill>
              </a:rPr>
              <a:t>Mitsrites</a:t>
            </a:r>
            <a:r>
              <a:rPr lang="en-ZA" i="1" dirty="0" smtClean="0">
                <a:solidFill>
                  <a:srgbClr val="004821"/>
                </a:solidFill>
              </a:rPr>
              <a:t>, </a:t>
            </a:r>
          </a:p>
          <a:p>
            <a:pPr algn="ctr"/>
            <a:r>
              <a:rPr lang="en-ZA" i="1" dirty="0" smtClean="0">
                <a:solidFill>
                  <a:srgbClr val="004821"/>
                </a:solidFill>
              </a:rPr>
              <a:t>(Numbers 33:3)</a:t>
            </a:r>
          </a:p>
          <a:p>
            <a:r>
              <a:rPr lang="en-ZA" dirty="0" err="1" smtClean="0">
                <a:solidFill>
                  <a:schemeClr val="accent3">
                    <a:lumMod val="60000"/>
                    <a:lumOff val="40000"/>
                  </a:schemeClr>
                </a:solidFill>
              </a:rPr>
              <a:t>Rameses</a:t>
            </a:r>
            <a:r>
              <a:rPr lang="en-ZA" dirty="0" smtClean="0"/>
              <a:t> means Strong’s #7486, meaning </a:t>
            </a:r>
            <a:r>
              <a:rPr lang="en-ZA" i="1" dirty="0" smtClean="0"/>
              <a:t>“child of the sun” </a:t>
            </a:r>
            <a:r>
              <a:rPr lang="en-ZA" dirty="0" smtClean="0"/>
              <a:t>and it was from here that they departed from Egypt. The date given for their departure is actually a full-moon date. Most of us have also been </a:t>
            </a:r>
            <a:r>
              <a:rPr lang="en-ZA" i="1" dirty="0" smtClean="0"/>
              <a:t>“children of the sun” </a:t>
            </a:r>
            <a:r>
              <a:rPr lang="en-ZA" dirty="0" smtClean="0"/>
              <a:t>as in the past our faith focused on the solar events of Christmas and Easter. Today we watch the moon as an indication of the time, and the seasons</a:t>
            </a:r>
          </a:p>
          <a:p>
            <a:pPr algn="ctr"/>
            <a:r>
              <a:rPr lang="en-ZA" b="1" i="1" dirty="0" smtClean="0">
                <a:solidFill>
                  <a:srgbClr val="004821"/>
                </a:solidFill>
              </a:rPr>
              <a:t>besides the burnt offering with its grain offering for the New Moon</a:t>
            </a:r>
            <a:r>
              <a:rPr lang="en-ZA" i="1" dirty="0" smtClean="0">
                <a:solidFill>
                  <a:srgbClr val="004821"/>
                </a:solidFill>
              </a:rPr>
              <a:t>, ..</a:t>
            </a:r>
            <a:endParaRPr lang="en-US" i="1" dirty="0" smtClean="0">
              <a:solidFill>
                <a:srgbClr val="004821"/>
              </a:solidFill>
            </a:endParaRPr>
          </a:p>
          <a:p>
            <a:pPr algn="ctr"/>
            <a:r>
              <a:rPr lang="en-US" i="1" dirty="0" smtClean="0">
                <a:solidFill>
                  <a:srgbClr val="004821"/>
                </a:solidFill>
              </a:rPr>
              <a:t>(Numbers 29:6)</a:t>
            </a: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9</a:t>
            </a:fld>
            <a:endParaRPr lang="en-ZA" dirty="0"/>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35986</TotalTime>
  <Words>8502</Words>
  <Application>Microsoft Office PowerPoint</Application>
  <PresentationFormat>On-screen Show (4:3)</PresentationFormat>
  <Paragraphs>264</Paragraphs>
  <Slides>46</Slides>
  <Notes>1</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Office Theme</vt:lpstr>
      <vt:lpstr>Slide 1</vt:lpstr>
      <vt:lpstr>RECOGNITION</vt:lpstr>
      <vt:lpstr>MASSEI – “JOURNEYS”</vt:lpstr>
      <vt:lpstr>MASSEI</vt:lpstr>
      <vt:lpstr>GOD’S PURPOSE</vt:lpstr>
      <vt:lpstr>JOURNEYS</vt:lpstr>
      <vt:lpstr>THE PREPARATION</vt:lpstr>
      <vt:lpstr>42 STAGES</vt:lpstr>
      <vt:lpstr>STAGE 1 - RAMESES</vt:lpstr>
      <vt:lpstr>STAGE 1 - SUKKOT </vt:lpstr>
      <vt:lpstr>STAGE 1 – ETHAM &amp; PIHAHIROTH</vt:lpstr>
      <vt:lpstr>STAGE 1 - MARAH</vt:lpstr>
      <vt:lpstr>STAGE 1 – ELIM &amp; REED SEA</vt:lpstr>
      <vt:lpstr>STAGE 1 – WILDERNESS OF SIN &amp; ALUSH</vt:lpstr>
      <vt:lpstr>STAGE 1 - REPHIDIM</vt:lpstr>
      <vt:lpstr>STAGE 1 – WILDERNESS OF SINAI  &amp; QIBROTH HATTA’AWAH</vt:lpstr>
      <vt:lpstr>STAGE 1 - HATSEROTH</vt:lpstr>
      <vt:lpstr>STAGE 1 – BIGGER PICTURE</vt:lpstr>
      <vt:lpstr>FUTURE PROPHETIC</vt:lpstr>
      <vt:lpstr>STAGE 2 – RITHMAH, RIMMON PERETS, LIBNAH, RISSAH &amp; MOUNT SHAPNER</vt:lpstr>
      <vt:lpstr>STAGE 2 - HARADAH, MAQHELOTH, THATH, TERAH, MITHQAH, HASHMONAH, MOSEROTH</vt:lpstr>
      <vt:lpstr>STAGE 2 – HOR HAGGIGAD, YOTBATHAH, ABRONAH &amp; WILDERNESS OF SIN</vt:lpstr>
      <vt:lpstr>STAGE 2 – BIGGER PICTURE</vt:lpstr>
      <vt:lpstr>STAGE 3 – MOUNT HOR, TSALMONAH, PUNON, OBOTH</vt:lpstr>
      <vt:lpstr>STAGE 3 – LYE HA-ABARIM &amp; DIBON</vt:lpstr>
      <vt:lpstr>STAGE 3 – ALMON DIBLATHAYEMAH &amp; MOUNTAINS OF ABRIM</vt:lpstr>
      <vt:lpstr>STAGE 3 – MO’AB &amp; YARDEN</vt:lpstr>
      <vt:lpstr>STAGE 3 – BIGGER PICTURE</vt:lpstr>
      <vt:lpstr>REMOVE ALL OBSTACLES</vt:lpstr>
      <vt:lpstr>7 STRONGHOLDS: DEUT 7:1-5</vt:lpstr>
      <vt:lpstr>THE INHERITANCE</vt:lpstr>
      <vt:lpstr>POSSESS</vt:lpstr>
      <vt:lpstr>THE LAND</vt:lpstr>
      <vt:lpstr>ISRAEL IS HIS FIRSTBORN</vt:lpstr>
      <vt:lpstr>PURGING OF THE LAND</vt:lpstr>
      <vt:lpstr>HARASS YOU</vt:lpstr>
      <vt:lpstr>TODAY</vt:lpstr>
      <vt:lpstr>CLEANSING OF THE LAND</vt:lpstr>
      <vt:lpstr>AVENGER OF BLOOD</vt:lpstr>
      <vt:lpstr>יהושע</vt:lpstr>
      <vt:lpstr>יהוה</vt:lpstr>
      <vt:lpstr>DEATH OF HIGH PRIEST</vt:lpstr>
      <vt:lpstr>SONG OF MOSES</vt:lpstr>
      <vt:lpstr>THE MARTYRED</vt:lpstr>
      <vt:lpstr>THE LAND PURGED</vt:lpstr>
      <vt:lpstr>WHAT ISיהוה  WAITING FOR? </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Dennis Casper Kotze</cp:lastModifiedBy>
  <cp:revision>922</cp:revision>
  <dcterms:created xsi:type="dcterms:W3CDTF">2010-10-31T07:41:47Z</dcterms:created>
  <dcterms:modified xsi:type="dcterms:W3CDTF">2014-03-01T13:17:04Z</dcterms:modified>
</cp:coreProperties>
</file>